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4" r:id="rId2"/>
    <p:sldId id="264" r:id="rId3"/>
    <p:sldId id="273" r:id="rId4"/>
    <p:sldId id="260" r:id="rId5"/>
    <p:sldId id="267" r:id="rId6"/>
    <p:sldId id="265" r:id="rId7"/>
    <p:sldId id="272" r:id="rId8"/>
    <p:sldId id="262" r:id="rId9"/>
    <p:sldId id="263" r:id="rId10"/>
    <p:sldId id="270" r:id="rId11"/>
    <p:sldId id="271" r:id="rId12"/>
    <p:sldId id="257" r:id="rId13"/>
    <p:sldId id="258" r:id="rId14"/>
    <p:sldId id="275" r:id="rId15"/>
    <p:sldId id="259" r:id="rId16"/>
    <p:sldId id="261" r:id="rId17"/>
    <p:sldId id="276" r:id="rId18"/>
    <p:sldId id="277" r:id="rId19"/>
    <p:sldId id="278" r:id="rId20"/>
    <p:sldId id="279" r:id="rId21"/>
    <p:sldId id="266" r:id="rId22"/>
    <p:sldId id="280" r:id="rId23"/>
    <p:sldId id="268" r:id="rId24"/>
    <p:sldId id="269" r:id="rId25"/>
    <p:sldId id="281" r:id="rId26"/>
    <p:sldId id="282" r:id="rId27"/>
    <p:sldId id="283" r:id="rId28"/>
    <p:sldId id="284" r:id="rId29"/>
    <p:sldId id="285" r:id="rId30"/>
    <p:sldId id="286" r:id="rId31"/>
    <p:sldId id="287" r:id="rId32"/>
    <p:sldId id="288" r:id="rId33"/>
    <p:sldId id="289" r:id="rId34"/>
    <p:sldId id="290" r:id="rId35"/>
    <p:sldId id="291" r:id="rId36"/>
  </p:sldIdLst>
  <p:sldSz cx="12192000" cy="6858000"/>
  <p:notesSz cx="6858000" cy="9144000"/>
  <p:defaultText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0E0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8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2DA1-EDF6-244F-8863-0E06FB9539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a:extLst>
              <a:ext uri="{FF2B5EF4-FFF2-40B4-BE49-F238E27FC236}">
                <a16:creationId xmlns:a16="http://schemas.microsoft.com/office/drawing/2014/main" id="{53BC92CF-1EC9-5A26-C419-575BA2C1BF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a:extLst>
              <a:ext uri="{FF2B5EF4-FFF2-40B4-BE49-F238E27FC236}">
                <a16:creationId xmlns:a16="http://schemas.microsoft.com/office/drawing/2014/main" id="{B2C22D58-8A87-279A-49E6-E3C7A1BCEF9B}"/>
              </a:ext>
            </a:extLst>
          </p:cNvPr>
          <p:cNvSpPr>
            <a:spLocks noGrp="1"/>
          </p:cNvSpPr>
          <p:nvPr>
            <p:ph type="dt" sz="half" idx="10"/>
          </p:nvPr>
        </p:nvSpPr>
        <p:spPr/>
        <p:txBody>
          <a:bodyPr/>
          <a:lstStyle/>
          <a:p>
            <a:fld id="{0D096E90-39D1-4C35-BFAB-93F5FCFE86B3}" type="datetimeFigureOut">
              <a:rPr lang="fa-IR" smtClean="0"/>
              <a:t>21/06/1445</a:t>
            </a:fld>
            <a:endParaRPr lang="fa-IR"/>
          </a:p>
        </p:txBody>
      </p:sp>
      <p:sp>
        <p:nvSpPr>
          <p:cNvPr id="5" name="Footer Placeholder 4">
            <a:extLst>
              <a:ext uri="{FF2B5EF4-FFF2-40B4-BE49-F238E27FC236}">
                <a16:creationId xmlns:a16="http://schemas.microsoft.com/office/drawing/2014/main" id="{3E1C2D8F-D2E8-6894-5CF8-DDE3274377D8}"/>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A8263D63-73AA-ED7B-1AA2-1932CBBD3159}"/>
              </a:ext>
            </a:extLst>
          </p:cNvPr>
          <p:cNvSpPr>
            <a:spLocks noGrp="1"/>
          </p:cNvSpPr>
          <p:nvPr>
            <p:ph type="sldNum" sz="quarter" idx="12"/>
          </p:nvPr>
        </p:nvSpPr>
        <p:spPr/>
        <p:txBody>
          <a:bodyPr/>
          <a:lstStyle/>
          <a:p>
            <a:fld id="{7F7F3D14-A812-43AF-93CB-5E8CDF11930F}" type="slidenum">
              <a:rPr lang="fa-IR" smtClean="0"/>
              <a:t>‹#›</a:t>
            </a:fld>
            <a:endParaRPr lang="fa-IR"/>
          </a:p>
        </p:txBody>
      </p:sp>
    </p:spTree>
    <p:extLst>
      <p:ext uri="{BB962C8B-B14F-4D97-AF65-F5344CB8AC3E}">
        <p14:creationId xmlns:p14="http://schemas.microsoft.com/office/powerpoint/2010/main" val="257958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4ABB9-AD4C-1DF7-9BA6-64A6779F0C13}"/>
              </a:ext>
            </a:extLst>
          </p:cNvPr>
          <p:cNvSpPr>
            <a:spLocks noGrp="1"/>
          </p:cNvSpPr>
          <p:nvPr>
            <p:ph type="title"/>
          </p:nvPr>
        </p:nvSpPr>
        <p:spPr/>
        <p:txBody>
          <a:bodyPr/>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3F3D3505-9798-1AA5-2049-06E2D5ABBF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E4B975F2-0C0E-E31E-22A9-9BAF41116625}"/>
              </a:ext>
            </a:extLst>
          </p:cNvPr>
          <p:cNvSpPr>
            <a:spLocks noGrp="1"/>
          </p:cNvSpPr>
          <p:nvPr>
            <p:ph type="dt" sz="half" idx="10"/>
          </p:nvPr>
        </p:nvSpPr>
        <p:spPr/>
        <p:txBody>
          <a:bodyPr/>
          <a:lstStyle/>
          <a:p>
            <a:fld id="{0D096E90-39D1-4C35-BFAB-93F5FCFE86B3}" type="datetimeFigureOut">
              <a:rPr lang="fa-IR" smtClean="0"/>
              <a:t>21/06/1445</a:t>
            </a:fld>
            <a:endParaRPr lang="fa-IR"/>
          </a:p>
        </p:txBody>
      </p:sp>
      <p:sp>
        <p:nvSpPr>
          <p:cNvPr id="5" name="Footer Placeholder 4">
            <a:extLst>
              <a:ext uri="{FF2B5EF4-FFF2-40B4-BE49-F238E27FC236}">
                <a16:creationId xmlns:a16="http://schemas.microsoft.com/office/drawing/2014/main" id="{875705A9-5DFE-2722-E8E9-2F9D223B308F}"/>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B3AD0B93-636D-67D1-1F90-BFEAF34C0D55}"/>
              </a:ext>
            </a:extLst>
          </p:cNvPr>
          <p:cNvSpPr>
            <a:spLocks noGrp="1"/>
          </p:cNvSpPr>
          <p:nvPr>
            <p:ph type="sldNum" sz="quarter" idx="12"/>
          </p:nvPr>
        </p:nvSpPr>
        <p:spPr/>
        <p:txBody>
          <a:bodyPr/>
          <a:lstStyle/>
          <a:p>
            <a:fld id="{7F7F3D14-A812-43AF-93CB-5E8CDF11930F}" type="slidenum">
              <a:rPr lang="fa-IR" smtClean="0"/>
              <a:t>‹#›</a:t>
            </a:fld>
            <a:endParaRPr lang="fa-IR"/>
          </a:p>
        </p:txBody>
      </p:sp>
    </p:spTree>
    <p:extLst>
      <p:ext uri="{BB962C8B-B14F-4D97-AF65-F5344CB8AC3E}">
        <p14:creationId xmlns:p14="http://schemas.microsoft.com/office/powerpoint/2010/main" val="3414219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9BBC45-BFE7-B221-9067-2092974690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a:extLst>
              <a:ext uri="{FF2B5EF4-FFF2-40B4-BE49-F238E27FC236}">
                <a16:creationId xmlns:a16="http://schemas.microsoft.com/office/drawing/2014/main" id="{3E1E3D7F-1996-6131-4465-93B2409FF1F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05353564-A52B-126E-6C0F-7E9F3E10D17C}"/>
              </a:ext>
            </a:extLst>
          </p:cNvPr>
          <p:cNvSpPr>
            <a:spLocks noGrp="1"/>
          </p:cNvSpPr>
          <p:nvPr>
            <p:ph type="dt" sz="half" idx="10"/>
          </p:nvPr>
        </p:nvSpPr>
        <p:spPr/>
        <p:txBody>
          <a:bodyPr/>
          <a:lstStyle/>
          <a:p>
            <a:fld id="{0D096E90-39D1-4C35-BFAB-93F5FCFE86B3}" type="datetimeFigureOut">
              <a:rPr lang="fa-IR" smtClean="0"/>
              <a:t>21/06/1445</a:t>
            </a:fld>
            <a:endParaRPr lang="fa-IR"/>
          </a:p>
        </p:txBody>
      </p:sp>
      <p:sp>
        <p:nvSpPr>
          <p:cNvPr id="5" name="Footer Placeholder 4">
            <a:extLst>
              <a:ext uri="{FF2B5EF4-FFF2-40B4-BE49-F238E27FC236}">
                <a16:creationId xmlns:a16="http://schemas.microsoft.com/office/drawing/2014/main" id="{A2E46099-E230-3CB7-B447-26D56195E0C1}"/>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AC7FDBFC-4722-B85F-79CE-43248CC7F009}"/>
              </a:ext>
            </a:extLst>
          </p:cNvPr>
          <p:cNvSpPr>
            <a:spLocks noGrp="1"/>
          </p:cNvSpPr>
          <p:nvPr>
            <p:ph type="sldNum" sz="quarter" idx="12"/>
          </p:nvPr>
        </p:nvSpPr>
        <p:spPr/>
        <p:txBody>
          <a:bodyPr/>
          <a:lstStyle/>
          <a:p>
            <a:fld id="{7F7F3D14-A812-43AF-93CB-5E8CDF11930F}" type="slidenum">
              <a:rPr lang="fa-IR" smtClean="0"/>
              <a:t>‹#›</a:t>
            </a:fld>
            <a:endParaRPr lang="fa-IR"/>
          </a:p>
        </p:txBody>
      </p:sp>
    </p:spTree>
    <p:extLst>
      <p:ext uri="{BB962C8B-B14F-4D97-AF65-F5344CB8AC3E}">
        <p14:creationId xmlns:p14="http://schemas.microsoft.com/office/powerpoint/2010/main" val="3544990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B513B-8D0F-26AA-AA91-E12907E5D940}"/>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4E63AD35-229D-F216-179E-B319BF97B9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AEF01189-90D2-57B9-5F19-B56B6402F574}"/>
              </a:ext>
            </a:extLst>
          </p:cNvPr>
          <p:cNvSpPr>
            <a:spLocks noGrp="1"/>
          </p:cNvSpPr>
          <p:nvPr>
            <p:ph type="dt" sz="half" idx="10"/>
          </p:nvPr>
        </p:nvSpPr>
        <p:spPr/>
        <p:txBody>
          <a:bodyPr/>
          <a:lstStyle/>
          <a:p>
            <a:fld id="{0D096E90-39D1-4C35-BFAB-93F5FCFE86B3}" type="datetimeFigureOut">
              <a:rPr lang="fa-IR" smtClean="0"/>
              <a:t>21/06/1445</a:t>
            </a:fld>
            <a:endParaRPr lang="fa-IR"/>
          </a:p>
        </p:txBody>
      </p:sp>
      <p:sp>
        <p:nvSpPr>
          <p:cNvPr id="5" name="Footer Placeholder 4">
            <a:extLst>
              <a:ext uri="{FF2B5EF4-FFF2-40B4-BE49-F238E27FC236}">
                <a16:creationId xmlns:a16="http://schemas.microsoft.com/office/drawing/2014/main" id="{05446D44-C85D-D22D-C220-93B80078B9D9}"/>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50B3ACF7-0005-3E28-FCBD-5B658A678D5E}"/>
              </a:ext>
            </a:extLst>
          </p:cNvPr>
          <p:cNvSpPr>
            <a:spLocks noGrp="1"/>
          </p:cNvSpPr>
          <p:nvPr>
            <p:ph type="sldNum" sz="quarter" idx="12"/>
          </p:nvPr>
        </p:nvSpPr>
        <p:spPr/>
        <p:txBody>
          <a:bodyPr/>
          <a:lstStyle/>
          <a:p>
            <a:fld id="{7F7F3D14-A812-43AF-93CB-5E8CDF11930F}" type="slidenum">
              <a:rPr lang="fa-IR" smtClean="0"/>
              <a:t>‹#›</a:t>
            </a:fld>
            <a:endParaRPr lang="fa-IR"/>
          </a:p>
        </p:txBody>
      </p:sp>
    </p:spTree>
    <p:extLst>
      <p:ext uri="{BB962C8B-B14F-4D97-AF65-F5344CB8AC3E}">
        <p14:creationId xmlns:p14="http://schemas.microsoft.com/office/powerpoint/2010/main" val="1940020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E90E5-3C68-D025-8556-6DDBF30427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a:extLst>
              <a:ext uri="{FF2B5EF4-FFF2-40B4-BE49-F238E27FC236}">
                <a16:creationId xmlns:a16="http://schemas.microsoft.com/office/drawing/2014/main" id="{AC3EC66B-6B2E-8324-470A-40CAB3CD95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BF74FA-F256-04A3-9655-42BE39BADC69}"/>
              </a:ext>
            </a:extLst>
          </p:cNvPr>
          <p:cNvSpPr>
            <a:spLocks noGrp="1"/>
          </p:cNvSpPr>
          <p:nvPr>
            <p:ph type="dt" sz="half" idx="10"/>
          </p:nvPr>
        </p:nvSpPr>
        <p:spPr/>
        <p:txBody>
          <a:bodyPr/>
          <a:lstStyle/>
          <a:p>
            <a:fld id="{0D096E90-39D1-4C35-BFAB-93F5FCFE86B3}" type="datetimeFigureOut">
              <a:rPr lang="fa-IR" smtClean="0"/>
              <a:t>21/06/1445</a:t>
            </a:fld>
            <a:endParaRPr lang="fa-IR"/>
          </a:p>
        </p:txBody>
      </p:sp>
      <p:sp>
        <p:nvSpPr>
          <p:cNvPr id="5" name="Footer Placeholder 4">
            <a:extLst>
              <a:ext uri="{FF2B5EF4-FFF2-40B4-BE49-F238E27FC236}">
                <a16:creationId xmlns:a16="http://schemas.microsoft.com/office/drawing/2014/main" id="{CE1575B7-F6DD-5511-33B9-8D0B00CEA41F}"/>
              </a:ext>
            </a:extLst>
          </p:cNvPr>
          <p:cNvSpPr>
            <a:spLocks noGrp="1"/>
          </p:cNvSpPr>
          <p:nvPr>
            <p:ph type="ftr" sz="quarter" idx="11"/>
          </p:nvPr>
        </p:nvSpPr>
        <p:spPr/>
        <p:txBody>
          <a:bodyPr/>
          <a:lstStyle/>
          <a:p>
            <a:endParaRPr lang="fa-IR"/>
          </a:p>
        </p:txBody>
      </p:sp>
      <p:sp>
        <p:nvSpPr>
          <p:cNvPr id="6" name="Slide Number Placeholder 5">
            <a:extLst>
              <a:ext uri="{FF2B5EF4-FFF2-40B4-BE49-F238E27FC236}">
                <a16:creationId xmlns:a16="http://schemas.microsoft.com/office/drawing/2014/main" id="{48CEAB40-6B5F-467A-DFE4-2CC62D69D94A}"/>
              </a:ext>
            </a:extLst>
          </p:cNvPr>
          <p:cNvSpPr>
            <a:spLocks noGrp="1"/>
          </p:cNvSpPr>
          <p:nvPr>
            <p:ph type="sldNum" sz="quarter" idx="12"/>
          </p:nvPr>
        </p:nvSpPr>
        <p:spPr/>
        <p:txBody>
          <a:bodyPr/>
          <a:lstStyle/>
          <a:p>
            <a:fld id="{7F7F3D14-A812-43AF-93CB-5E8CDF11930F}" type="slidenum">
              <a:rPr lang="fa-IR" smtClean="0"/>
              <a:t>‹#›</a:t>
            </a:fld>
            <a:endParaRPr lang="fa-IR"/>
          </a:p>
        </p:txBody>
      </p:sp>
    </p:spTree>
    <p:extLst>
      <p:ext uri="{BB962C8B-B14F-4D97-AF65-F5344CB8AC3E}">
        <p14:creationId xmlns:p14="http://schemas.microsoft.com/office/powerpoint/2010/main" val="3151994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D843E-2E11-99C5-A1EA-BFCFBE44D0AB}"/>
              </a:ext>
            </a:extLst>
          </p:cNvPr>
          <p:cNvSpPr>
            <a:spLocks noGrp="1"/>
          </p:cNvSpPr>
          <p:nvPr>
            <p:ph type="title"/>
          </p:nvPr>
        </p:nvSpPr>
        <p:spPr/>
        <p:txBody>
          <a:bodyPr/>
          <a:lstStyle/>
          <a:p>
            <a:r>
              <a:rPr lang="en-US"/>
              <a:t>Click to edit Master title style</a:t>
            </a:r>
            <a:endParaRPr lang="fa-IR"/>
          </a:p>
        </p:txBody>
      </p:sp>
      <p:sp>
        <p:nvSpPr>
          <p:cNvPr id="3" name="Content Placeholder 2">
            <a:extLst>
              <a:ext uri="{FF2B5EF4-FFF2-40B4-BE49-F238E27FC236}">
                <a16:creationId xmlns:a16="http://schemas.microsoft.com/office/drawing/2014/main" id="{2C554580-4E9B-8A9C-CB7A-E752E6066D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a:extLst>
              <a:ext uri="{FF2B5EF4-FFF2-40B4-BE49-F238E27FC236}">
                <a16:creationId xmlns:a16="http://schemas.microsoft.com/office/drawing/2014/main" id="{D9C35D02-F22A-535E-99D7-1F56733E26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a:extLst>
              <a:ext uri="{FF2B5EF4-FFF2-40B4-BE49-F238E27FC236}">
                <a16:creationId xmlns:a16="http://schemas.microsoft.com/office/drawing/2014/main" id="{D334942C-5EE2-C8F4-6FCA-C43A84181CA3}"/>
              </a:ext>
            </a:extLst>
          </p:cNvPr>
          <p:cNvSpPr>
            <a:spLocks noGrp="1"/>
          </p:cNvSpPr>
          <p:nvPr>
            <p:ph type="dt" sz="half" idx="10"/>
          </p:nvPr>
        </p:nvSpPr>
        <p:spPr/>
        <p:txBody>
          <a:bodyPr/>
          <a:lstStyle/>
          <a:p>
            <a:fld id="{0D096E90-39D1-4C35-BFAB-93F5FCFE86B3}" type="datetimeFigureOut">
              <a:rPr lang="fa-IR" smtClean="0"/>
              <a:t>21/06/1445</a:t>
            </a:fld>
            <a:endParaRPr lang="fa-IR"/>
          </a:p>
        </p:txBody>
      </p:sp>
      <p:sp>
        <p:nvSpPr>
          <p:cNvPr id="6" name="Footer Placeholder 5">
            <a:extLst>
              <a:ext uri="{FF2B5EF4-FFF2-40B4-BE49-F238E27FC236}">
                <a16:creationId xmlns:a16="http://schemas.microsoft.com/office/drawing/2014/main" id="{9F5DC070-8CD9-A0CB-382A-063DA59E229C}"/>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028CA06E-BB13-AD3D-0DA8-FF1AB1604E29}"/>
              </a:ext>
            </a:extLst>
          </p:cNvPr>
          <p:cNvSpPr>
            <a:spLocks noGrp="1"/>
          </p:cNvSpPr>
          <p:nvPr>
            <p:ph type="sldNum" sz="quarter" idx="12"/>
          </p:nvPr>
        </p:nvSpPr>
        <p:spPr/>
        <p:txBody>
          <a:bodyPr/>
          <a:lstStyle/>
          <a:p>
            <a:fld id="{7F7F3D14-A812-43AF-93CB-5E8CDF11930F}" type="slidenum">
              <a:rPr lang="fa-IR" smtClean="0"/>
              <a:t>‹#›</a:t>
            </a:fld>
            <a:endParaRPr lang="fa-IR"/>
          </a:p>
        </p:txBody>
      </p:sp>
    </p:spTree>
    <p:extLst>
      <p:ext uri="{BB962C8B-B14F-4D97-AF65-F5344CB8AC3E}">
        <p14:creationId xmlns:p14="http://schemas.microsoft.com/office/powerpoint/2010/main" val="2981595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DB755-89EC-95D5-645C-E43D6E8F9C5E}"/>
              </a:ext>
            </a:extLst>
          </p:cNvPr>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a:extLst>
              <a:ext uri="{FF2B5EF4-FFF2-40B4-BE49-F238E27FC236}">
                <a16:creationId xmlns:a16="http://schemas.microsoft.com/office/drawing/2014/main" id="{EA8F762C-0AA1-E1E5-C7DD-C5356EDF66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AD0B10-D497-FAC7-BBFC-8A39F8EC6B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a:extLst>
              <a:ext uri="{FF2B5EF4-FFF2-40B4-BE49-F238E27FC236}">
                <a16:creationId xmlns:a16="http://schemas.microsoft.com/office/drawing/2014/main" id="{FB71BEC7-2D78-91A4-96C4-B10F522C05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29E389-59D3-59E3-B89F-120C53F63DA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a:extLst>
              <a:ext uri="{FF2B5EF4-FFF2-40B4-BE49-F238E27FC236}">
                <a16:creationId xmlns:a16="http://schemas.microsoft.com/office/drawing/2014/main" id="{755E1F1A-6CBF-C490-EF4A-F8E30480B258}"/>
              </a:ext>
            </a:extLst>
          </p:cNvPr>
          <p:cNvSpPr>
            <a:spLocks noGrp="1"/>
          </p:cNvSpPr>
          <p:nvPr>
            <p:ph type="dt" sz="half" idx="10"/>
          </p:nvPr>
        </p:nvSpPr>
        <p:spPr/>
        <p:txBody>
          <a:bodyPr/>
          <a:lstStyle/>
          <a:p>
            <a:fld id="{0D096E90-39D1-4C35-BFAB-93F5FCFE86B3}" type="datetimeFigureOut">
              <a:rPr lang="fa-IR" smtClean="0"/>
              <a:t>21/06/1445</a:t>
            </a:fld>
            <a:endParaRPr lang="fa-IR"/>
          </a:p>
        </p:txBody>
      </p:sp>
      <p:sp>
        <p:nvSpPr>
          <p:cNvPr id="8" name="Footer Placeholder 7">
            <a:extLst>
              <a:ext uri="{FF2B5EF4-FFF2-40B4-BE49-F238E27FC236}">
                <a16:creationId xmlns:a16="http://schemas.microsoft.com/office/drawing/2014/main" id="{04B1989A-37DF-F982-40A6-19F27086A875}"/>
              </a:ext>
            </a:extLst>
          </p:cNvPr>
          <p:cNvSpPr>
            <a:spLocks noGrp="1"/>
          </p:cNvSpPr>
          <p:nvPr>
            <p:ph type="ftr" sz="quarter" idx="11"/>
          </p:nvPr>
        </p:nvSpPr>
        <p:spPr/>
        <p:txBody>
          <a:bodyPr/>
          <a:lstStyle/>
          <a:p>
            <a:endParaRPr lang="fa-IR"/>
          </a:p>
        </p:txBody>
      </p:sp>
      <p:sp>
        <p:nvSpPr>
          <p:cNvPr id="9" name="Slide Number Placeholder 8">
            <a:extLst>
              <a:ext uri="{FF2B5EF4-FFF2-40B4-BE49-F238E27FC236}">
                <a16:creationId xmlns:a16="http://schemas.microsoft.com/office/drawing/2014/main" id="{B7644116-A7EF-C42B-C60C-A871E1376C71}"/>
              </a:ext>
            </a:extLst>
          </p:cNvPr>
          <p:cNvSpPr>
            <a:spLocks noGrp="1"/>
          </p:cNvSpPr>
          <p:nvPr>
            <p:ph type="sldNum" sz="quarter" idx="12"/>
          </p:nvPr>
        </p:nvSpPr>
        <p:spPr/>
        <p:txBody>
          <a:bodyPr/>
          <a:lstStyle/>
          <a:p>
            <a:fld id="{7F7F3D14-A812-43AF-93CB-5E8CDF11930F}" type="slidenum">
              <a:rPr lang="fa-IR" smtClean="0"/>
              <a:t>‹#›</a:t>
            </a:fld>
            <a:endParaRPr lang="fa-IR"/>
          </a:p>
        </p:txBody>
      </p:sp>
    </p:spTree>
    <p:extLst>
      <p:ext uri="{BB962C8B-B14F-4D97-AF65-F5344CB8AC3E}">
        <p14:creationId xmlns:p14="http://schemas.microsoft.com/office/powerpoint/2010/main" val="2233428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FC9C-BC4C-6B1C-ABD3-0E0676DCECC5}"/>
              </a:ext>
            </a:extLst>
          </p:cNvPr>
          <p:cNvSpPr>
            <a:spLocks noGrp="1"/>
          </p:cNvSpPr>
          <p:nvPr>
            <p:ph type="title"/>
          </p:nvPr>
        </p:nvSpPr>
        <p:spPr/>
        <p:txBody>
          <a:bodyPr/>
          <a:lstStyle/>
          <a:p>
            <a:r>
              <a:rPr lang="en-US"/>
              <a:t>Click to edit Master title style</a:t>
            </a:r>
            <a:endParaRPr lang="fa-IR"/>
          </a:p>
        </p:txBody>
      </p:sp>
      <p:sp>
        <p:nvSpPr>
          <p:cNvPr id="3" name="Date Placeholder 2">
            <a:extLst>
              <a:ext uri="{FF2B5EF4-FFF2-40B4-BE49-F238E27FC236}">
                <a16:creationId xmlns:a16="http://schemas.microsoft.com/office/drawing/2014/main" id="{AC019FFC-9678-EB2A-2FD2-223F01EF0034}"/>
              </a:ext>
            </a:extLst>
          </p:cNvPr>
          <p:cNvSpPr>
            <a:spLocks noGrp="1"/>
          </p:cNvSpPr>
          <p:nvPr>
            <p:ph type="dt" sz="half" idx="10"/>
          </p:nvPr>
        </p:nvSpPr>
        <p:spPr/>
        <p:txBody>
          <a:bodyPr/>
          <a:lstStyle/>
          <a:p>
            <a:fld id="{0D096E90-39D1-4C35-BFAB-93F5FCFE86B3}" type="datetimeFigureOut">
              <a:rPr lang="fa-IR" smtClean="0"/>
              <a:t>21/06/1445</a:t>
            </a:fld>
            <a:endParaRPr lang="fa-IR"/>
          </a:p>
        </p:txBody>
      </p:sp>
      <p:sp>
        <p:nvSpPr>
          <p:cNvPr id="4" name="Footer Placeholder 3">
            <a:extLst>
              <a:ext uri="{FF2B5EF4-FFF2-40B4-BE49-F238E27FC236}">
                <a16:creationId xmlns:a16="http://schemas.microsoft.com/office/drawing/2014/main" id="{673A1D95-9C5C-739B-7510-2F4503B0E53A}"/>
              </a:ext>
            </a:extLst>
          </p:cNvPr>
          <p:cNvSpPr>
            <a:spLocks noGrp="1"/>
          </p:cNvSpPr>
          <p:nvPr>
            <p:ph type="ftr" sz="quarter" idx="11"/>
          </p:nvPr>
        </p:nvSpPr>
        <p:spPr/>
        <p:txBody>
          <a:bodyPr/>
          <a:lstStyle/>
          <a:p>
            <a:endParaRPr lang="fa-IR"/>
          </a:p>
        </p:txBody>
      </p:sp>
      <p:sp>
        <p:nvSpPr>
          <p:cNvPr id="5" name="Slide Number Placeholder 4">
            <a:extLst>
              <a:ext uri="{FF2B5EF4-FFF2-40B4-BE49-F238E27FC236}">
                <a16:creationId xmlns:a16="http://schemas.microsoft.com/office/drawing/2014/main" id="{EB1AA334-2CEA-43DA-9C91-7CC6835DFA5A}"/>
              </a:ext>
            </a:extLst>
          </p:cNvPr>
          <p:cNvSpPr>
            <a:spLocks noGrp="1"/>
          </p:cNvSpPr>
          <p:nvPr>
            <p:ph type="sldNum" sz="quarter" idx="12"/>
          </p:nvPr>
        </p:nvSpPr>
        <p:spPr/>
        <p:txBody>
          <a:bodyPr/>
          <a:lstStyle/>
          <a:p>
            <a:fld id="{7F7F3D14-A812-43AF-93CB-5E8CDF11930F}" type="slidenum">
              <a:rPr lang="fa-IR" smtClean="0"/>
              <a:t>‹#›</a:t>
            </a:fld>
            <a:endParaRPr lang="fa-IR"/>
          </a:p>
        </p:txBody>
      </p:sp>
    </p:spTree>
    <p:extLst>
      <p:ext uri="{BB962C8B-B14F-4D97-AF65-F5344CB8AC3E}">
        <p14:creationId xmlns:p14="http://schemas.microsoft.com/office/powerpoint/2010/main" val="1071626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E03495-C8C9-EC21-3641-B4BD4C3B86F6}"/>
              </a:ext>
            </a:extLst>
          </p:cNvPr>
          <p:cNvSpPr>
            <a:spLocks noGrp="1"/>
          </p:cNvSpPr>
          <p:nvPr>
            <p:ph type="dt" sz="half" idx="10"/>
          </p:nvPr>
        </p:nvSpPr>
        <p:spPr/>
        <p:txBody>
          <a:bodyPr/>
          <a:lstStyle/>
          <a:p>
            <a:fld id="{0D096E90-39D1-4C35-BFAB-93F5FCFE86B3}" type="datetimeFigureOut">
              <a:rPr lang="fa-IR" smtClean="0"/>
              <a:t>21/06/1445</a:t>
            </a:fld>
            <a:endParaRPr lang="fa-IR"/>
          </a:p>
        </p:txBody>
      </p:sp>
      <p:sp>
        <p:nvSpPr>
          <p:cNvPr id="3" name="Footer Placeholder 2">
            <a:extLst>
              <a:ext uri="{FF2B5EF4-FFF2-40B4-BE49-F238E27FC236}">
                <a16:creationId xmlns:a16="http://schemas.microsoft.com/office/drawing/2014/main" id="{61BD7BA6-ABD5-DB68-D61C-ADF919B9F63A}"/>
              </a:ext>
            </a:extLst>
          </p:cNvPr>
          <p:cNvSpPr>
            <a:spLocks noGrp="1"/>
          </p:cNvSpPr>
          <p:nvPr>
            <p:ph type="ftr" sz="quarter" idx="11"/>
          </p:nvPr>
        </p:nvSpPr>
        <p:spPr/>
        <p:txBody>
          <a:bodyPr/>
          <a:lstStyle/>
          <a:p>
            <a:endParaRPr lang="fa-IR"/>
          </a:p>
        </p:txBody>
      </p:sp>
      <p:sp>
        <p:nvSpPr>
          <p:cNvPr id="4" name="Slide Number Placeholder 3">
            <a:extLst>
              <a:ext uri="{FF2B5EF4-FFF2-40B4-BE49-F238E27FC236}">
                <a16:creationId xmlns:a16="http://schemas.microsoft.com/office/drawing/2014/main" id="{67233991-A071-429A-F6E1-B94863106A3C}"/>
              </a:ext>
            </a:extLst>
          </p:cNvPr>
          <p:cNvSpPr>
            <a:spLocks noGrp="1"/>
          </p:cNvSpPr>
          <p:nvPr>
            <p:ph type="sldNum" sz="quarter" idx="12"/>
          </p:nvPr>
        </p:nvSpPr>
        <p:spPr/>
        <p:txBody>
          <a:bodyPr/>
          <a:lstStyle/>
          <a:p>
            <a:fld id="{7F7F3D14-A812-43AF-93CB-5E8CDF11930F}" type="slidenum">
              <a:rPr lang="fa-IR" smtClean="0"/>
              <a:t>‹#›</a:t>
            </a:fld>
            <a:endParaRPr lang="fa-IR"/>
          </a:p>
        </p:txBody>
      </p:sp>
    </p:spTree>
    <p:extLst>
      <p:ext uri="{BB962C8B-B14F-4D97-AF65-F5344CB8AC3E}">
        <p14:creationId xmlns:p14="http://schemas.microsoft.com/office/powerpoint/2010/main" val="1586345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CB557-5F71-DDD9-1873-4328444200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a:extLst>
              <a:ext uri="{FF2B5EF4-FFF2-40B4-BE49-F238E27FC236}">
                <a16:creationId xmlns:a16="http://schemas.microsoft.com/office/drawing/2014/main" id="{50FF8CC9-845A-07BB-2861-B6F218331E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a:extLst>
              <a:ext uri="{FF2B5EF4-FFF2-40B4-BE49-F238E27FC236}">
                <a16:creationId xmlns:a16="http://schemas.microsoft.com/office/drawing/2014/main" id="{553030FC-ADED-8F55-49B2-81642C9324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0FD269-867C-B336-BAE4-3910F260D474}"/>
              </a:ext>
            </a:extLst>
          </p:cNvPr>
          <p:cNvSpPr>
            <a:spLocks noGrp="1"/>
          </p:cNvSpPr>
          <p:nvPr>
            <p:ph type="dt" sz="half" idx="10"/>
          </p:nvPr>
        </p:nvSpPr>
        <p:spPr/>
        <p:txBody>
          <a:bodyPr/>
          <a:lstStyle/>
          <a:p>
            <a:fld id="{0D096E90-39D1-4C35-BFAB-93F5FCFE86B3}" type="datetimeFigureOut">
              <a:rPr lang="fa-IR" smtClean="0"/>
              <a:t>21/06/1445</a:t>
            </a:fld>
            <a:endParaRPr lang="fa-IR"/>
          </a:p>
        </p:txBody>
      </p:sp>
      <p:sp>
        <p:nvSpPr>
          <p:cNvPr id="6" name="Footer Placeholder 5">
            <a:extLst>
              <a:ext uri="{FF2B5EF4-FFF2-40B4-BE49-F238E27FC236}">
                <a16:creationId xmlns:a16="http://schemas.microsoft.com/office/drawing/2014/main" id="{8EB69770-EB55-71D4-5892-F372DD47534F}"/>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DCA71BB4-8CB7-0DAE-AED0-01AEEEB7FED9}"/>
              </a:ext>
            </a:extLst>
          </p:cNvPr>
          <p:cNvSpPr>
            <a:spLocks noGrp="1"/>
          </p:cNvSpPr>
          <p:nvPr>
            <p:ph type="sldNum" sz="quarter" idx="12"/>
          </p:nvPr>
        </p:nvSpPr>
        <p:spPr/>
        <p:txBody>
          <a:bodyPr/>
          <a:lstStyle/>
          <a:p>
            <a:fld id="{7F7F3D14-A812-43AF-93CB-5E8CDF11930F}" type="slidenum">
              <a:rPr lang="fa-IR" smtClean="0"/>
              <a:t>‹#›</a:t>
            </a:fld>
            <a:endParaRPr lang="fa-IR"/>
          </a:p>
        </p:txBody>
      </p:sp>
    </p:spTree>
    <p:extLst>
      <p:ext uri="{BB962C8B-B14F-4D97-AF65-F5344CB8AC3E}">
        <p14:creationId xmlns:p14="http://schemas.microsoft.com/office/powerpoint/2010/main" val="1128727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B376-C205-D04E-062D-1F9F36ED7B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a:extLst>
              <a:ext uri="{FF2B5EF4-FFF2-40B4-BE49-F238E27FC236}">
                <a16:creationId xmlns:a16="http://schemas.microsoft.com/office/drawing/2014/main" id="{F506A8C0-701D-D1D2-E6CE-C9C4F20DBA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a:extLst>
              <a:ext uri="{FF2B5EF4-FFF2-40B4-BE49-F238E27FC236}">
                <a16:creationId xmlns:a16="http://schemas.microsoft.com/office/drawing/2014/main" id="{42267B03-4529-77F4-E4A2-FECE34B2F4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4B1D38-A8A0-6190-17E7-72E60AC46F06}"/>
              </a:ext>
            </a:extLst>
          </p:cNvPr>
          <p:cNvSpPr>
            <a:spLocks noGrp="1"/>
          </p:cNvSpPr>
          <p:nvPr>
            <p:ph type="dt" sz="half" idx="10"/>
          </p:nvPr>
        </p:nvSpPr>
        <p:spPr/>
        <p:txBody>
          <a:bodyPr/>
          <a:lstStyle/>
          <a:p>
            <a:fld id="{0D096E90-39D1-4C35-BFAB-93F5FCFE86B3}" type="datetimeFigureOut">
              <a:rPr lang="fa-IR" smtClean="0"/>
              <a:t>21/06/1445</a:t>
            </a:fld>
            <a:endParaRPr lang="fa-IR"/>
          </a:p>
        </p:txBody>
      </p:sp>
      <p:sp>
        <p:nvSpPr>
          <p:cNvPr id="6" name="Footer Placeholder 5">
            <a:extLst>
              <a:ext uri="{FF2B5EF4-FFF2-40B4-BE49-F238E27FC236}">
                <a16:creationId xmlns:a16="http://schemas.microsoft.com/office/drawing/2014/main" id="{2A887C3B-F2E1-BD5F-59D9-EF2B2F8F4FB7}"/>
              </a:ext>
            </a:extLst>
          </p:cNvPr>
          <p:cNvSpPr>
            <a:spLocks noGrp="1"/>
          </p:cNvSpPr>
          <p:nvPr>
            <p:ph type="ftr" sz="quarter" idx="11"/>
          </p:nvPr>
        </p:nvSpPr>
        <p:spPr/>
        <p:txBody>
          <a:bodyPr/>
          <a:lstStyle/>
          <a:p>
            <a:endParaRPr lang="fa-IR"/>
          </a:p>
        </p:txBody>
      </p:sp>
      <p:sp>
        <p:nvSpPr>
          <p:cNvPr id="7" name="Slide Number Placeholder 6">
            <a:extLst>
              <a:ext uri="{FF2B5EF4-FFF2-40B4-BE49-F238E27FC236}">
                <a16:creationId xmlns:a16="http://schemas.microsoft.com/office/drawing/2014/main" id="{3E8827E6-1C1C-4968-DE4E-D24FAAFFAFC7}"/>
              </a:ext>
            </a:extLst>
          </p:cNvPr>
          <p:cNvSpPr>
            <a:spLocks noGrp="1"/>
          </p:cNvSpPr>
          <p:nvPr>
            <p:ph type="sldNum" sz="quarter" idx="12"/>
          </p:nvPr>
        </p:nvSpPr>
        <p:spPr/>
        <p:txBody>
          <a:bodyPr/>
          <a:lstStyle/>
          <a:p>
            <a:fld id="{7F7F3D14-A812-43AF-93CB-5E8CDF11930F}" type="slidenum">
              <a:rPr lang="fa-IR" smtClean="0"/>
              <a:t>‹#›</a:t>
            </a:fld>
            <a:endParaRPr lang="fa-IR"/>
          </a:p>
        </p:txBody>
      </p:sp>
    </p:spTree>
    <p:extLst>
      <p:ext uri="{BB962C8B-B14F-4D97-AF65-F5344CB8AC3E}">
        <p14:creationId xmlns:p14="http://schemas.microsoft.com/office/powerpoint/2010/main" val="3981969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A2E55D-45C5-3BE1-9D93-7823B3C03A5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a-IR"/>
          </a:p>
        </p:txBody>
      </p:sp>
      <p:sp>
        <p:nvSpPr>
          <p:cNvPr id="3" name="Text Placeholder 2">
            <a:extLst>
              <a:ext uri="{FF2B5EF4-FFF2-40B4-BE49-F238E27FC236}">
                <a16:creationId xmlns:a16="http://schemas.microsoft.com/office/drawing/2014/main" id="{CCFF32BB-CCDB-E0B0-466A-DBB612846C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a:extLst>
              <a:ext uri="{FF2B5EF4-FFF2-40B4-BE49-F238E27FC236}">
                <a16:creationId xmlns:a16="http://schemas.microsoft.com/office/drawing/2014/main" id="{411CD585-D1A1-9B4E-48DE-A617C134E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096E90-39D1-4C35-BFAB-93F5FCFE86B3}" type="datetimeFigureOut">
              <a:rPr lang="fa-IR" smtClean="0"/>
              <a:t>21/06/1445</a:t>
            </a:fld>
            <a:endParaRPr lang="fa-IR"/>
          </a:p>
        </p:txBody>
      </p:sp>
      <p:sp>
        <p:nvSpPr>
          <p:cNvPr id="5" name="Footer Placeholder 4">
            <a:extLst>
              <a:ext uri="{FF2B5EF4-FFF2-40B4-BE49-F238E27FC236}">
                <a16:creationId xmlns:a16="http://schemas.microsoft.com/office/drawing/2014/main" id="{37515A85-0F75-3A31-C6D2-94EC0B939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a-IR"/>
          </a:p>
        </p:txBody>
      </p:sp>
      <p:sp>
        <p:nvSpPr>
          <p:cNvPr id="6" name="Slide Number Placeholder 5">
            <a:extLst>
              <a:ext uri="{FF2B5EF4-FFF2-40B4-BE49-F238E27FC236}">
                <a16:creationId xmlns:a16="http://schemas.microsoft.com/office/drawing/2014/main" id="{0A1E52A4-1633-5080-7264-D207C5BC1B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F3D14-A812-43AF-93CB-5E8CDF11930F}" type="slidenum">
              <a:rPr lang="fa-IR" smtClean="0"/>
              <a:t>‹#›</a:t>
            </a:fld>
            <a:endParaRPr lang="fa-IR"/>
          </a:p>
        </p:txBody>
      </p:sp>
    </p:spTree>
    <p:extLst>
      <p:ext uri="{BB962C8B-B14F-4D97-AF65-F5344CB8AC3E}">
        <p14:creationId xmlns:p14="http://schemas.microsoft.com/office/powerpoint/2010/main" val="909137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E703019-1DF1-4EEE-1F58-81D32CD8621B}"/>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4805AB2-3E96-6468-F829-28BBD854825C}"/>
              </a:ext>
            </a:extLst>
          </p:cNvPr>
          <p:cNvPicPr>
            <a:picLocks noChangeAspect="1"/>
          </p:cNvPicPr>
          <p:nvPr/>
        </p:nvPicPr>
        <p:blipFill rotWithShape="1">
          <a:blip r:embed="rId2"/>
          <a:srcRect l="53238" b="2074"/>
          <a:stretch/>
        </p:blipFill>
        <p:spPr>
          <a:xfrm>
            <a:off x="7557248" y="1474356"/>
            <a:ext cx="3747247" cy="4453820"/>
          </a:xfrm>
          <a:prstGeom prst="rect">
            <a:avLst/>
          </a:prstGeom>
          <a:ln>
            <a:noFill/>
          </a:ln>
          <a:effectLst>
            <a:softEdge rad="112500"/>
          </a:effectLst>
        </p:spPr>
      </p:pic>
      <p:pic>
        <p:nvPicPr>
          <p:cNvPr id="6" name="Picture 5">
            <a:extLst>
              <a:ext uri="{FF2B5EF4-FFF2-40B4-BE49-F238E27FC236}">
                <a16:creationId xmlns:a16="http://schemas.microsoft.com/office/drawing/2014/main" id="{9B25AB63-3469-9207-979E-9540D55BC718}"/>
              </a:ext>
            </a:extLst>
          </p:cNvPr>
          <p:cNvPicPr>
            <a:picLocks noChangeAspect="1"/>
          </p:cNvPicPr>
          <p:nvPr/>
        </p:nvPicPr>
        <p:blipFill rotWithShape="1">
          <a:blip r:embed="rId2"/>
          <a:srcRect r="54468" b="4988"/>
          <a:stretch/>
        </p:blipFill>
        <p:spPr>
          <a:xfrm>
            <a:off x="887505" y="1643442"/>
            <a:ext cx="3334871" cy="4284734"/>
          </a:xfrm>
          <a:prstGeom prst="rect">
            <a:avLst/>
          </a:prstGeom>
          <a:ln>
            <a:noFill/>
          </a:ln>
          <a:effectLst>
            <a:softEdge rad="112500"/>
          </a:effectLst>
        </p:spPr>
      </p:pic>
      <p:sp>
        <p:nvSpPr>
          <p:cNvPr id="2" name="Title 1">
            <a:extLst>
              <a:ext uri="{FF2B5EF4-FFF2-40B4-BE49-F238E27FC236}">
                <a16:creationId xmlns:a16="http://schemas.microsoft.com/office/drawing/2014/main" id="{2A7CC89B-81E9-9E28-4A7A-A09E4A2275A9}"/>
              </a:ext>
            </a:extLst>
          </p:cNvPr>
          <p:cNvSpPr>
            <a:spLocks noGrp="1"/>
          </p:cNvSpPr>
          <p:nvPr>
            <p:ph type="ctrTitle"/>
          </p:nvPr>
        </p:nvSpPr>
        <p:spPr>
          <a:xfrm>
            <a:off x="4437530" y="1015321"/>
            <a:ext cx="3119718" cy="2623856"/>
          </a:xfrm>
        </p:spPr>
        <p:txBody>
          <a:bodyPr>
            <a:normAutofit fontScale="90000"/>
          </a:bodyPr>
          <a:lstStyle/>
          <a:p>
            <a:r>
              <a:rPr lang="en-US" dirty="0">
                <a:solidFill>
                  <a:srgbClr val="FFFFFF"/>
                </a:solidFill>
              </a:rPr>
              <a:t>PHYSICS of </a:t>
            </a:r>
            <a:br>
              <a:rPr lang="en-US" dirty="0">
                <a:solidFill>
                  <a:srgbClr val="FFFFFF"/>
                </a:solidFill>
              </a:rPr>
            </a:br>
            <a:r>
              <a:rPr lang="en-US" dirty="0">
                <a:solidFill>
                  <a:srgbClr val="FFFFFF"/>
                </a:solidFill>
              </a:rPr>
              <a:t>PET SCAN</a:t>
            </a:r>
          </a:p>
        </p:txBody>
      </p:sp>
      <p:sp>
        <p:nvSpPr>
          <p:cNvPr id="3" name="Subtitle 2">
            <a:extLst>
              <a:ext uri="{FF2B5EF4-FFF2-40B4-BE49-F238E27FC236}">
                <a16:creationId xmlns:a16="http://schemas.microsoft.com/office/drawing/2014/main" id="{7EB66A61-73A8-6CF0-2076-4066212C0F37}"/>
              </a:ext>
            </a:extLst>
          </p:cNvPr>
          <p:cNvSpPr>
            <a:spLocks noGrp="1"/>
          </p:cNvSpPr>
          <p:nvPr>
            <p:ph type="subTitle" idx="1"/>
          </p:nvPr>
        </p:nvSpPr>
        <p:spPr>
          <a:xfrm>
            <a:off x="4565277" y="4170329"/>
            <a:ext cx="2864224" cy="1655762"/>
          </a:xfrm>
        </p:spPr>
        <p:txBody>
          <a:bodyPr/>
          <a:lstStyle/>
          <a:p>
            <a:r>
              <a:rPr lang="en-US" dirty="0">
                <a:solidFill>
                  <a:srgbClr val="FFFFFF"/>
                </a:solidFill>
              </a:rPr>
              <a:t>Moein Derakhshan</a:t>
            </a:r>
          </a:p>
          <a:p>
            <a:r>
              <a:rPr lang="en-US" dirty="0">
                <a:solidFill>
                  <a:srgbClr val="FFFFFF"/>
                </a:solidFill>
              </a:rPr>
              <a:t>Danial Rahimi</a:t>
            </a:r>
          </a:p>
        </p:txBody>
      </p:sp>
    </p:spTree>
    <p:extLst>
      <p:ext uri="{BB962C8B-B14F-4D97-AF65-F5344CB8AC3E}">
        <p14:creationId xmlns:p14="http://schemas.microsoft.com/office/powerpoint/2010/main" val="798564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FAB5B-2225-DEA0-AC52-444BC5E24D59}"/>
              </a:ext>
            </a:extLst>
          </p:cNvPr>
          <p:cNvSpPr>
            <a:spLocks noGrp="1"/>
          </p:cNvSpPr>
          <p:nvPr>
            <p:ph type="title"/>
          </p:nvPr>
        </p:nvSpPr>
        <p:spPr/>
        <p:txBody>
          <a:bodyPr/>
          <a:lstStyle/>
          <a:p>
            <a:r>
              <a:rPr lang="en-US" dirty="0"/>
              <a:t>Data Acquisition</a:t>
            </a:r>
            <a:r>
              <a:rPr lang="fa-IR" dirty="0"/>
              <a:t>:</a:t>
            </a:r>
          </a:p>
        </p:txBody>
      </p:sp>
      <p:sp>
        <p:nvSpPr>
          <p:cNvPr id="3" name="Content Placeholder 2">
            <a:extLst>
              <a:ext uri="{FF2B5EF4-FFF2-40B4-BE49-F238E27FC236}">
                <a16:creationId xmlns:a16="http://schemas.microsoft.com/office/drawing/2014/main" id="{FB5D3B6E-9BAA-6FAB-CC00-71F184E6C3D7}"/>
              </a:ext>
            </a:extLst>
          </p:cNvPr>
          <p:cNvSpPr>
            <a:spLocks noGrp="1"/>
          </p:cNvSpPr>
          <p:nvPr>
            <p:ph sz="half" idx="1"/>
          </p:nvPr>
        </p:nvSpPr>
        <p:spPr>
          <a:xfrm>
            <a:off x="986118" y="1690689"/>
            <a:ext cx="10676964" cy="1554536"/>
          </a:xfrm>
        </p:spPr>
        <p:txBody>
          <a:bodyPr>
            <a:normAutofit/>
          </a:bodyPr>
          <a:lstStyle/>
          <a:p>
            <a:r>
              <a:rPr lang="en-US" sz="1600" dirty="0"/>
              <a:t>In most PET scanners today, scintillation detectors are used as detection elements. They couple inorganic scintillation crystals that emit visible or near ultraviolet light after interaction with an incident high-energy (511 keV) photon, to photo detectors that detect and measure the scintillation photons.</a:t>
            </a:r>
          </a:p>
          <a:p>
            <a:r>
              <a:rPr lang="en-US" sz="1600" dirty="0"/>
              <a:t>In scintillation crystals, the incident annihilation photon (nominally 511,000 eV energy) interacts and creates tens of thousands visible wavelength photons (about 1 eV energy each) in a very short flash or 'scintillation'. The number of scintillation photons produced in the crystal is proportional to the energy deposited by the annihilation photon</a:t>
            </a:r>
            <a:endParaRPr lang="fa-IR" sz="1600" dirty="0"/>
          </a:p>
        </p:txBody>
      </p:sp>
      <p:pic>
        <p:nvPicPr>
          <p:cNvPr id="6" name="Content Placeholder 5">
            <a:extLst>
              <a:ext uri="{FF2B5EF4-FFF2-40B4-BE49-F238E27FC236}">
                <a16:creationId xmlns:a16="http://schemas.microsoft.com/office/drawing/2014/main" id="{0984FCB8-C8C2-18F7-9AF8-060939639C4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86118" y="3352800"/>
            <a:ext cx="9941858" cy="3377460"/>
          </a:xfrm>
        </p:spPr>
      </p:pic>
    </p:spTree>
    <p:extLst>
      <p:ext uri="{BB962C8B-B14F-4D97-AF65-F5344CB8AC3E}">
        <p14:creationId xmlns:p14="http://schemas.microsoft.com/office/powerpoint/2010/main" val="2229083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9C96F-9C34-5BFA-5EC2-E4990E99A6AD}"/>
              </a:ext>
            </a:extLst>
          </p:cNvPr>
          <p:cNvSpPr>
            <a:spLocks noGrp="1"/>
          </p:cNvSpPr>
          <p:nvPr>
            <p:ph type="title"/>
          </p:nvPr>
        </p:nvSpPr>
        <p:spPr>
          <a:xfrm>
            <a:off x="838200" y="365124"/>
            <a:ext cx="10515600" cy="2449793"/>
          </a:xfrm>
        </p:spPr>
        <p:txBody>
          <a:bodyPr>
            <a:noAutofit/>
          </a:bodyPr>
          <a:lstStyle/>
          <a:p>
            <a:r>
              <a:rPr lang="en-US" sz="2800" dirty="0"/>
              <a:t>The most commonly used photo detectors for PET are photo-multiplier tubes (PMTs). PMTs are vacuum tubes with a photo cathode where incoming light photons produce electrons that are accelerated and amplified. The resulting electrical current is proportional to the number of initial scintillation photons and therefore to the energy deposited in the scintillation crystal by the PET photon</a:t>
            </a:r>
            <a:endParaRPr lang="fa-IR" sz="2800" dirty="0"/>
          </a:p>
        </p:txBody>
      </p:sp>
      <p:pic>
        <p:nvPicPr>
          <p:cNvPr id="5" name="Content Placeholder 4">
            <a:extLst>
              <a:ext uri="{FF2B5EF4-FFF2-40B4-BE49-F238E27FC236}">
                <a16:creationId xmlns:a16="http://schemas.microsoft.com/office/drawing/2014/main" id="{75A76C57-2F12-8E3B-341F-E7492BD206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895"/>
          <a:stretch/>
        </p:blipFill>
        <p:spPr>
          <a:xfrm>
            <a:off x="1340223" y="3146612"/>
            <a:ext cx="9242612" cy="3158004"/>
          </a:xfrm>
        </p:spPr>
      </p:pic>
    </p:spTree>
    <p:extLst>
      <p:ext uri="{BB962C8B-B14F-4D97-AF65-F5344CB8AC3E}">
        <p14:creationId xmlns:p14="http://schemas.microsoft.com/office/powerpoint/2010/main" val="3271269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090AE-4CAA-9DFA-7BAE-01A0E121A979}"/>
              </a:ext>
            </a:extLst>
          </p:cNvPr>
          <p:cNvSpPr>
            <a:spLocks noGrp="1"/>
          </p:cNvSpPr>
          <p:nvPr>
            <p:ph type="title"/>
          </p:nvPr>
        </p:nvSpPr>
        <p:spPr>
          <a:xfrm>
            <a:off x="4214811" y="363071"/>
            <a:ext cx="3762375" cy="1325563"/>
          </a:xfrm>
        </p:spPr>
        <p:txBody>
          <a:bodyPr>
            <a:normAutofit/>
          </a:bodyPr>
          <a:lstStyle/>
          <a:p>
            <a:r>
              <a:rPr lang="en-US" sz="4000" dirty="0"/>
              <a:t>Data Correction</a:t>
            </a:r>
          </a:p>
        </p:txBody>
      </p:sp>
      <p:sp>
        <p:nvSpPr>
          <p:cNvPr id="3" name="TextBox 2">
            <a:extLst>
              <a:ext uri="{FF2B5EF4-FFF2-40B4-BE49-F238E27FC236}">
                <a16:creationId xmlns:a16="http://schemas.microsoft.com/office/drawing/2014/main" id="{C0EF56EF-9BEB-1AA8-C8D3-79478D8CE5C4}"/>
              </a:ext>
            </a:extLst>
          </p:cNvPr>
          <p:cNvSpPr txBox="1"/>
          <p:nvPr/>
        </p:nvSpPr>
        <p:spPr>
          <a:xfrm>
            <a:off x="1223962" y="2027803"/>
            <a:ext cx="9744075" cy="2677656"/>
          </a:xfrm>
          <a:prstGeom prst="rect">
            <a:avLst/>
          </a:prstGeom>
          <a:noFill/>
        </p:spPr>
        <p:txBody>
          <a:bodyPr wrap="square" rtlCol="0">
            <a:spAutoFit/>
          </a:bodyPr>
          <a:lstStyle/>
          <a:p>
            <a:r>
              <a:rPr lang="en-US" sz="2400" dirty="0"/>
              <a:t>The PET data acquisition process is not a perfect one.</a:t>
            </a:r>
          </a:p>
          <a:p>
            <a:endParaRPr lang="en-US" sz="2400" dirty="0"/>
          </a:p>
          <a:p>
            <a:pPr marL="342900" indent="-342900">
              <a:buFont typeface="Arial" panose="020B0604020202020204" pitchFamily="34" charset="0"/>
              <a:buChar char="•"/>
            </a:pPr>
            <a:r>
              <a:rPr lang="en-US" sz="2400" dirty="0"/>
              <a:t>Attenuation of the emitted photons due to interactions in patient’s body</a:t>
            </a:r>
          </a:p>
          <a:p>
            <a:pPr marL="342900" indent="-342900">
              <a:buFont typeface="Arial" panose="020B0604020202020204" pitchFamily="34" charset="0"/>
              <a:buChar char="•"/>
            </a:pPr>
            <a:r>
              <a:rPr lang="en-US" sz="2400" dirty="0"/>
              <a:t>detector elements vary in their detection efficiency</a:t>
            </a:r>
          </a:p>
          <a:p>
            <a:pPr marL="342900" indent="-342900">
              <a:buFont typeface="Arial" panose="020B0604020202020204" pitchFamily="34" charset="0"/>
              <a:buChar char="•"/>
            </a:pPr>
            <a:r>
              <a:rPr lang="en-US" sz="2400" dirty="0"/>
              <a:t>random and scattered coincidences</a:t>
            </a:r>
          </a:p>
          <a:p>
            <a:pPr marL="342900" indent="-342900">
              <a:buFont typeface="Arial" panose="020B0604020202020204" pitchFamily="34" charset="0"/>
              <a:buChar char="•"/>
            </a:pPr>
            <a:endParaRPr lang="en-US" sz="2400" dirty="0"/>
          </a:p>
          <a:p>
            <a:r>
              <a:rPr lang="en-US" sz="2400" dirty="0"/>
              <a:t>These effects need to be corrected.</a:t>
            </a:r>
          </a:p>
        </p:txBody>
      </p:sp>
    </p:spTree>
    <p:extLst>
      <p:ext uri="{BB962C8B-B14F-4D97-AF65-F5344CB8AC3E}">
        <p14:creationId xmlns:p14="http://schemas.microsoft.com/office/powerpoint/2010/main" val="1355486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7E77A-CD22-DE98-E8F2-D3A5105F8F33}"/>
              </a:ext>
            </a:extLst>
          </p:cNvPr>
          <p:cNvSpPr>
            <a:spLocks noGrp="1"/>
          </p:cNvSpPr>
          <p:nvPr>
            <p:ph type="title"/>
          </p:nvPr>
        </p:nvSpPr>
        <p:spPr>
          <a:xfrm>
            <a:off x="2918011" y="378572"/>
            <a:ext cx="6750423" cy="1325563"/>
          </a:xfrm>
        </p:spPr>
        <p:txBody>
          <a:bodyPr>
            <a:normAutofit/>
          </a:bodyPr>
          <a:lstStyle/>
          <a:p>
            <a:pPr algn="ctr" rtl="1"/>
            <a:r>
              <a:rPr lang="en-US" sz="4000" dirty="0"/>
              <a:t>Attenuation Correction (AC)</a:t>
            </a:r>
          </a:p>
        </p:txBody>
      </p:sp>
      <p:sp>
        <p:nvSpPr>
          <p:cNvPr id="6" name="TextBox 5">
            <a:extLst>
              <a:ext uri="{FF2B5EF4-FFF2-40B4-BE49-F238E27FC236}">
                <a16:creationId xmlns:a16="http://schemas.microsoft.com/office/drawing/2014/main" id="{450B842E-EEB9-6611-EBE8-8BB212FAC47A}"/>
              </a:ext>
            </a:extLst>
          </p:cNvPr>
          <p:cNvSpPr txBox="1"/>
          <p:nvPr/>
        </p:nvSpPr>
        <p:spPr>
          <a:xfrm>
            <a:off x="928662" y="1946182"/>
            <a:ext cx="10334676" cy="3046988"/>
          </a:xfrm>
          <a:prstGeom prst="rect">
            <a:avLst/>
          </a:prstGeom>
          <a:noFill/>
        </p:spPr>
        <p:txBody>
          <a:bodyPr wrap="square" rtlCol="0">
            <a:spAutoFit/>
          </a:bodyPr>
          <a:lstStyle/>
          <a:p>
            <a:pPr algn="just"/>
            <a:r>
              <a:rPr lang="en-US" sz="2400" dirty="0"/>
              <a:t>       Photons that encounter more or denser material on their path from the annihilation site to the detectors are more likely to be absorbed or scattered than photons that travel through sparser parts of the body. If images are reconstructed from sinograms without AC, this can lead to less dense areas, like the lungs, appearing darker (emitting more photons) than surrounding denser tissue.</a:t>
            </a:r>
          </a:p>
          <a:p>
            <a:pPr algn="just"/>
            <a:endParaRPr lang="en-US" sz="2400" dirty="0"/>
          </a:p>
          <a:p>
            <a:pPr algn="just"/>
            <a:r>
              <a:rPr lang="fa-IR" sz="2400" dirty="0"/>
              <a:t>     </a:t>
            </a:r>
            <a:r>
              <a:rPr lang="en-US" sz="2400" dirty="0"/>
              <a:t>It not only impairs the visual appearance of the image, but also leads to wildly inaccurate quantitation of tracer uptake.</a:t>
            </a:r>
          </a:p>
        </p:txBody>
      </p:sp>
    </p:spTree>
    <p:extLst>
      <p:ext uri="{BB962C8B-B14F-4D97-AF65-F5344CB8AC3E}">
        <p14:creationId xmlns:p14="http://schemas.microsoft.com/office/powerpoint/2010/main" val="1698440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D63581-B18C-9B6D-1536-424961FB8DC5}"/>
              </a:ext>
            </a:extLst>
          </p:cNvPr>
          <p:cNvSpPr txBox="1"/>
          <p:nvPr/>
        </p:nvSpPr>
        <p:spPr>
          <a:xfrm>
            <a:off x="974912" y="1535816"/>
            <a:ext cx="10242176" cy="3046988"/>
          </a:xfrm>
          <a:prstGeom prst="rect">
            <a:avLst/>
          </a:prstGeom>
          <a:noFill/>
        </p:spPr>
        <p:txBody>
          <a:bodyPr wrap="square" rtlCol="0">
            <a:spAutoFit/>
          </a:bodyPr>
          <a:lstStyle/>
          <a:p>
            <a:pPr algn="just"/>
            <a:r>
              <a:rPr lang="en-US" sz="2400" dirty="0"/>
              <a:t>     So we need to determine the attenuation through the patient for all LORs.</a:t>
            </a:r>
          </a:p>
          <a:p>
            <a:pPr algn="just"/>
            <a:endParaRPr lang="en-US" sz="2400" dirty="0"/>
          </a:p>
          <a:p>
            <a:pPr marL="342900" indent="-342900" algn="just">
              <a:buFont typeface="Arial" panose="020B0604020202020204" pitchFamily="34" charset="0"/>
              <a:buChar char="•"/>
            </a:pPr>
            <a:r>
              <a:rPr lang="en-US" sz="2400" dirty="0"/>
              <a:t>On stand-alone PET scanners, this is done with a transmission scan where an external positron source is rotated around the patient and the attenuation of the transmitted photons is determined.</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In PET/CT scanners, the acquired CT image is used for PET attenuation correction.</a:t>
            </a:r>
          </a:p>
        </p:txBody>
      </p:sp>
    </p:spTree>
    <p:extLst>
      <p:ext uri="{BB962C8B-B14F-4D97-AF65-F5344CB8AC3E}">
        <p14:creationId xmlns:p14="http://schemas.microsoft.com/office/powerpoint/2010/main" val="8861826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A701A-FE1E-41A6-31BE-1749F7CCBF5B}"/>
              </a:ext>
            </a:extLst>
          </p:cNvPr>
          <p:cNvPicPr>
            <a:picLocks noChangeAspect="1"/>
          </p:cNvPicPr>
          <p:nvPr/>
        </p:nvPicPr>
        <p:blipFill>
          <a:blip r:embed="rId2"/>
          <a:stretch>
            <a:fillRect/>
          </a:stretch>
        </p:blipFill>
        <p:spPr>
          <a:xfrm>
            <a:off x="3548826" y="953020"/>
            <a:ext cx="5094346" cy="3471062"/>
          </a:xfrm>
          <a:prstGeom prst="rect">
            <a:avLst/>
          </a:prstGeom>
        </p:spPr>
      </p:pic>
      <p:sp>
        <p:nvSpPr>
          <p:cNvPr id="7" name="TextBox 6">
            <a:extLst>
              <a:ext uri="{FF2B5EF4-FFF2-40B4-BE49-F238E27FC236}">
                <a16:creationId xmlns:a16="http://schemas.microsoft.com/office/drawing/2014/main" id="{418C06ED-5912-F5BC-C3BA-CAF65588D1D8}"/>
              </a:ext>
            </a:extLst>
          </p:cNvPr>
          <p:cNvSpPr txBox="1"/>
          <p:nvPr/>
        </p:nvSpPr>
        <p:spPr>
          <a:xfrm>
            <a:off x="1638580" y="4788077"/>
            <a:ext cx="8914839" cy="1015663"/>
          </a:xfrm>
          <a:prstGeom prst="rect">
            <a:avLst/>
          </a:prstGeom>
          <a:noFill/>
        </p:spPr>
        <p:txBody>
          <a:bodyPr wrap="square">
            <a:spAutoFit/>
          </a:bodyPr>
          <a:lstStyle/>
          <a:p>
            <a:pPr algn="just"/>
            <a:r>
              <a:rPr lang="en-US" sz="2000" dirty="0"/>
              <a:t>Whole-body PET image without (left) and with (right) attenuation correction. Artifacts from not performing attenuation correction include the lungs and skin showing higher tracer uptake than muscle.</a:t>
            </a:r>
          </a:p>
        </p:txBody>
      </p:sp>
    </p:spTree>
    <p:extLst>
      <p:ext uri="{BB962C8B-B14F-4D97-AF65-F5344CB8AC3E}">
        <p14:creationId xmlns:p14="http://schemas.microsoft.com/office/powerpoint/2010/main" val="3463527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9EF58-9A67-C347-7BAA-1A7E9AA44989}"/>
              </a:ext>
            </a:extLst>
          </p:cNvPr>
          <p:cNvSpPr>
            <a:spLocks noGrp="1"/>
          </p:cNvSpPr>
          <p:nvPr>
            <p:ph type="title"/>
          </p:nvPr>
        </p:nvSpPr>
        <p:spPr>
          <a:xfrm>
            <a:off x="3106268" y="288929"/>
            <a:ext cx="5979459" cy="1325563"/>
          </a:xfrm>
        </p:spPr>
        <p:txBody>
          <a:bodyPr>
            <a:normAutofit/>
          </a:bodyPr>
          <a:lstStyle/>
          <a:p>
            <a:pPr algn="ctr"/>
            <a:r>
              <a:rPr lang="en-US" sz="4000" dirty="0"/>
              <a:t>2D versus 3D acquisitions</a:t>
            </a:r>
          </a:p>
        </p:txBody>
      </p:sp>
      <p:sp>
        <p:nvSpPr>
          <p:cNvPr id="3" name="TextBox 2">
            <a:extLst>
              <a:ext uri="{FF2B5EF4-FFF2-40B4-BE49-F238E27FC236}">
                <a16:creationId xmlns:a16="http://schemas.microsoft.com/office/drawing/2014/main" id="{032651DF-8A93-79A4-9B9C-0CC3F3BCD058}"/>
              </a:ext>
            </a:extLst>
          </p:cNvPr>
          <p:cNvSpPr txBox="1"/>
          <p:nvPr/>
        </p:nvSpPr>
        <p:spPr>
          <a:xfrm>
            <a:off x="945774" y="1838605"/>
            <a:ext cx="10300445" cy="1200329"/>
          </a:xfrm>
          <a:prstGeom prst="rect">
            <a:avLst/>
          </a:prstGeom>
          <a:noFill/>
        </p:spPr>
        <p:txBody>
          <a:bodyPr wrap="square" rtlCol="0">
            <a:spAutoFit/>
          </a:bodyPr>
          <a:lstStyle/>
          <a:p>
            <a:r>
              <a:rPr lang="en-US" sz="2400" dirty="0"/>
              <a:t>PET scanners consist of several rings of detector elements that may or may not be separated by thin annular rings or </a:t>
            </a:r>
            <a:r>
              <a:rPr lang="en-US" sz="2400" i="1" dirty="0"/>
              <a:t>septa</a:t>
            </a:r>
            <a:r>
              <a:rPr lang="en-US" sz="2400" dirty="0"/>
              <a:t> of photon-absorptive material, typically tungsten.</a:t>
            </a:r>
          </a:p>
        </p:txBody>
      </p:sp>
      <p:sp>
        <p:nvSpPr>
          <p:cNvPr id="6" name="TextBox 5">
            <a:extLst>
              <a:ext uri="{FF2B5EF4-FFF2-40B4-BE49-F238E27FC236}">
                <a16:creationId xmlns:a16="http://schemas.microsoft.com/office/drawing/2014/main" id="{C2CF9422-A93F-B378-2382-CC4EE42BC027}"/>
              </a:ext>
            </a:extLst>
          </p:cNvPr>
          <p:cNvSpPr txBox="1"/>
          <p:nvPr/>
        </p:nvSpPr>
        <p:spPr>
          <a:xfrm>
            <a:off x="945774" y="3303388"/>
            <a:ext cx="4356642" cy="461665"/>
          </a:xfrm>
          <a:prstGeom prst="rect">
            <a:avLst/>
          </a:prstGeom>
          <a:noFill/>
        </p:spPr>
        <p:txBody>
          <a:bodyPr wrap="none" rtlCol="0">
            <a:spAutoFit/>
          </a:bodyPr>
          <a:lstStyle/>
          <a:p>
            <a:pPr algn="just"/>
            <a:r>
              <a:rPr lang="en-US" sz="2400" dirty="0"/>
              <a:t>What do we mean by 2D and 3D?</a:t>
            </a:r>
          </a:p>
        </p:txBody>
      </p:sp>
    </p:spTree>
    <p:extLst>
      <p:ext uri="{BB962C8B-B14F-4D97-AF65-F5344CB8AC3E}">
        <p14:creationId xmlns:p14="http://schemas.microsoft.com/office/powerpoint/2010/main" val="1888870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A927F6-F710-19F6-AA56-4070C0E3995F}"/>
              </a:ext>
            </a:extLst>
          </p:cNvPr>
          <p:cNvPicPr>
            <a:picLocks noChangeAspect="1"/>
          </p:cNvPicPr>
          <p:nvPr/>
        </p:nvPicPr>
        <p:blipFill>
          <a:blip r:embed="rId2"/>
          <a:stretch>
            <a:fillRect/>
          </a:stretch>
        </p:blipFill>
        <p:spPr>
          <a:xfrm>
            <a:off x="1730618" y="696894"/>
            <a:ext cx="8730764" cy="5464211"/>
          </a:xfrm>
          <a:prstGeom prst="rect">
            <a:avLst/>
          </a:prstGeom>
        </p:spPr>
      </p:pic>
    </p:spTree>
    <p:extLst>
      <p:ext uri="{BB962C8B-B14F-4D97-AF65-F5344CB8AC3E}">
        <p14:creationId xmlns:p14="http://schemas.microsoft.com/office/powerpoint/2010/main" val="2972137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D7F10B-2CD8-3276-C2D8-10CBB60FFA84}"/>
              </a:ext>
            </a:extLst>
          </p:cNvPr>
          <p:cNvPicPr>
            <a:picLocks noChangeAspect="1"/>
          </p:cNvPicPr>
          <p:nvPr/>
        </p:nvPicPr>
        <p:blipFill>
          <a:blip r:embed="rId2"/>
          <a:stretch>
            <a:fillRect/>
          </a:stretch>
        </p:blipFill>
        <p:spPr>
          <a:xfrm>
            <a:off x="1859144" y="1091547"/>
            <a:ext cx="8473711" cy="4314170"/>
          </a:xfrm>
          <a:prstGeom prst="rect">
            <a:avLst/>
          </a:prstGeom>
        </p:spPr>
      </p:pic>
    </p:spTree>
    <p:extLst>
      <p:ext uri="{BB962C8B-B14F-4D97-AF65-F5344CB8AC3E}">
        <p14:creationId xmlns:p14="http://schemas.microsoft.com/office/powerpoint/2010/main" val="3399703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E98B-D4A0-1A0F-EFC9-FFB0BD02CE41}"/>
              </a:ext>
            </a:extLst>
          </p:cNvPr>
          <p:cNvSpPr>
            <a:spLocks noGrp="1"/>
          </p:cNvSpPr>
          <p:nvPr>
            <p:ph type="title"/>
          </p:nvPr>
        </p:nvSpPr>
        <p:spPr>
          <a:xfrm>
            <a:off x="3240740" y="445807"/>
            <a:ext cx="5710518" cy="1325563"/>
          </a:xfrm>
        </p:spPr>
        <p:txBody>
          <a:bodyPr>
            <a:normAutofit/>
          </a:bodyPr>
          <a:lstStyle/>
          <a:p>
            <a:r>
              <a:rPr lang="en-US" sz="3600" dirty="0"/>
              <a:t>2D or 3D? That’s the question</a:t>
            </a:r>
          </a:p>
        </p:txBody>
      </p:sp>
      <p:sp>
        <p:nvSpPr>
          <p:cNvPr id="3" name="TextBox 2">
            <a:extLst>
              <a:ext uri="{FF2B5EF4-FFF2-40B4-BE49-F238E27FC236}">
                <a16:creationId xmlns:a16="http://schemas.microsoft.com/office/drawing/2014/main" id="{695A8E45-0CB9-B6D8-363C-5EFB652349A9}"/>
              </a:ext>
            </a:extLst>
          </p:cNvPr>
          <p:cNvSpPr txBox="1"/>
          <p:nvPr/>
        </p:nvSpPr>
        <p:spPr>
          <a:xfrm>
            <a:off x="1021976" y="2084294"/>
            <a:ext cx="10148047" cy="3416320"/>
          </a:xfrm>
          <a:prstGeom prst="rect">
            <a:avLst/>
          </a:prstGeom>
          <a:noFill/>
        </p:spPr>
        <p:txBody>
          <a:bodyPr wrap="square" rtlCol="0">
            <a:spAutoFit/>
          </a:bodyPr>
          <a:lstStyle/>
          <a:p>
            <a:pPr algn="just"/>
            <a:r>
              <a:rPr lang="en-US" sz="2400" dirty="0"/>
              <a:t>    The decision on whether to use 2D or fully 3D acquisitions is still under debate, weighing the reduction of background counts against the loss of sensitivity.</a:t>
            </a:r>
          </a:p>
          <a:p>
            <a:pPr algn="just"/>
            <a:endParaRPr lang="en-US" sz="2400" dirty="0"/>
          </a:p>
          <a:p>
            <a:pPr algn="just"/>
            <a:r>
              <a:rPr lang="en-US" sz="2400" dirty="0"/>
              <a:t>     </a:t>
            </a:r>
            <a:r>
              <a:rPr lang="en-US" sz="2400" dirty="0">
                <a:solidFill>
                  <a:srgbClr val="002060"/>
                </a:solidFill>
              </a:rPr>
              <a:t>Brain imaging </a:t>
            </a:r>
            <a:r>
              <a:rPr lang="en-US" sz="2400" dirty="0"/>
              <a:t>– typically with small activity concentrations outside the true FOV – is a clear indication for 3D imaging with increased sensitivity, while </a:t>
            </a:r>
            <a:r>
              <a:rPr lang="en-US" sz="2400" dirty="0">
                <a:solidFill>
                  <a:srgbClr val="002060"/>
                </a:solidFill>
              </a:rPr>
              <a:t>whole-body imaging </a:t>
            </a:r>
            <a:r>
              <a:rPr lang="en-US" sz="2400" dirty="0"/>
              <a:t>– with usually much more activity directly surrounding the true FOV – does not show a clear preference and is usually done in 2D mode on scanners with 2D/3D capabilities.</a:t>
            </a:r>
          </a:p>
        </p:txBody>
      </p:sp>
    </p:spTree>
    <p:extLst>
      <p:ext uri="{BB962C8B-B14F-4D97-AF65-F5344CB8AC3E}">
        <p14:creationId xmlns:p14="http://schemas.microsoft.com/office/powerpoint/2010/main" val="1499688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52AAA-0BDF-C272-526A-AA3E7F35EA22}"/>
              </a:ext>
            </a:extLst>
          </p:cNvPr>
          <p:cNvSpPr>
            <a:spLocks noGrp="1"/>
          </p:cNvSpPr>
          <p:nvPr>
            <p:ph type="title"/>
          </p:nvPr>
        </p:nvSpPr>
        <p:spPr/>
        <p:txBody>
          <a:bodyPr/>
          <a:lstStyle/>
          <a:p>
            <a:r>
              <a:rPr lang="en-US" dirty="0"/>
              <a:t>What Makes PET(positron emission tomography) Useful?</a:t>
            </a:r>
            <a:endParaRPr lang="fa-IR" dirty="0"/>
          </a:p>
        </p:txBody>
      </p:sp>
      <p:pic>
        <p:nvPicPr>
          <p:cNvPr id="6" name="Content Placeholder 5">
            <a:extLst>
              <a:ext uri="{FF2B5EF4-FFF2-40B4-BE49-F238E27FC236}">
                <a16:creationId xmlns:a16="http://schemas.microsoft.com/office/drawing/2014/main" id="{9F3C44F3-DDDC-9499-EDA7-16B1388789A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45342" y="3236259"/>
            <a:ext cx="6669740" cy="3423304"/>
          </a:xfrm>
        </p:spPr>
      </p:pic>
      <p:sp>
        <p:nvSpPr>
          <p:cNvPr id="4" name="Content Placeholder 3">
            <a:extLst>
              <a:ext uri="{FF2B5EF4-FFF2-40B4-BE49-F238E27FC236}">
                <a16:creationId xmlns:a16="http://schemas.microsoft.com/office/drawing/2014/main" id="{9DC8A999-E0EA-4EDB-7BD5-50ADDC507F7C}"/>
              </a:ext>
            </a:extLst>
          </p:cNvPr>
          <p:cNvSpPr>
            <a:spLocks noGrp="1"/>
          </p:cNvSpPr>
          <p:nvPr>
            <p:ph sz="half" idx="2"/>
          </p:nvPr>
        </p:nvSpPr>
        <p:spPr>
          <a:xfrm>
            <a:off x="609599" y="1766046"/>
            <a:ext cx="10811436" cy="1470213"/>
          </a:xfrm>
        </p:spPr>
        <p:txBody>
          <a:bodyPr>
            <a:normAutofit fontScale="85000" lnSpcReduction="10000"/>
          </a:bodyPr>
          <a:lstStyle/>
          <a:p>
            <a:r>
              <a:rPr lang="en-US" sz="1800" dirty="0"/>
              <a:t>PET measures the two annihilation photons that are produced back-to-back after positron emission from a radionuclide tagged tracer molecule, which is chosen to mark a specific function in the body on a biochemistry level. Hence PET provides molecular imaging of biological function instead of anatomy.                                                                                                                                                                        </a:t>
            </a:r>
          </a:p>
          <a:p>
            <a:r>
              <a:rPr lang="en-US" sz="1800" dirty="0"/>
              <a:t>The detection of both annihilation photons in coincidence yields increased sensitivity over all other forms of medical imaging                              </a:t>
            </a:r>
          </a:p>
          <a:p>
            <a:r>
              <a:rPr lang="en-US" sz="1700" dirty="0"/>
              <a:t>In addition, positron emitting isotopes that are used in medical imaging (C-11, N-13, O-15, F-18, etc.)</a:t>
            </a:r>
            <a:r>
              <a:rPr lang="en-US" sz="1200" dirty="0"/>
              <a:t> </a:t>
            </a:r>
            <a:r>
              <a:rPr lang="en-US" sz="1700" dirty="0"/>
              <a:t>many of these isotopes can be incorporated into biological substrates (glucose, H2O, NH3, CO2, O2, etc.) </a:t>
            </a:r>
          </a:p>
          <a:p>
            <a:endParaRPr lang="fa-IR" sz="1800" dirty="0"/>
          </a:p>
        </p:txBody>
      </p:sp>
    </p:spTree>
    <p:extLst>
      <p:ext uri="{BB962C8B-B14F-4D97-AF65-F5344CB8AC3E}">
        <p14:creationId xmlns:p14="http://schemas.microsoft.com/office/powerpoint/2010/main" val="2374209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1779C-1CB7-A048-C197-941A5B37728C}"/>
              </a:ext>
            </a:extLst>
          </p:cNvPr>
          <p:cNvSpPr>
            <a:spLocks noGrp="1"/>
          </p:cNvSpPr>
          <p:nvPr>
            <p:ph type="title"/>
          </p:nvPr>
        </p:nvSpPr>
        <p:spPr/>
        <p:txBody>
          <a:bodyPr/>
          <a:lstStyle/>
          <a:p>
            <a:pPr algn="ctr"/>
            <a:r>
              <a:rPr lang="en-US" dirty="0"/>
              <a:t>Image Reconstruction</a:t>
            </a:r>
          </a:p>
        </p:txBody>
      </p:sp>
      <p:sp>
        <p:nvSpPr>
          <p:cNvPr id="11" name="Rectangle: Rounded Corners 10">
            <a:extLst>
              <a:ext uri="{FF2B5EF4-FFF2-40B4-BE49-F238E27FC236}">
                <a16:creationId xmlns:a16="http://schemas.microsoft.com/office/drawing/2014/main" id="{BEC3C2FD-9F0A-3F9C-5D3E-00C5E146D539}"/>
              </a:ext>
            </a:extLst>
          </p:cNvPr>
          <p:cNvSpPr/>
          <p:nvPr/>
        </p:nvSpPr>
        <p:spPr>
          <a:xfrm>
            <a:off x="1470211" y="3092824"/>
            <a:ext cx="2333625" cy="14881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acquisition of PET data in sinograms</a:t>
            </a:r>
          </a:p>
        </p:txBody>
      </p:sp>
      <p:sp>
        <p:nvSpPr>
          <p:cNvPr id="8" name="TextBox 7">
            <a:extLst>
              <a:ext uri="{FF2B5EF4-FFF2-40B4-BE49-F238E27FC236}">
                <a16:creationId xmlns:a16="http://schemas.microsoft.com/office/drawing/2014/main" id="{C6BF2621-035A-7219-7420-EE549E48D511}"/>
              </a:ext>
            </a:extLst>
          </p:cNvPr>
          <p:cNvSpPr txBox="1"/>
          <p:nvPr/>
        </p:nvSpPr>
        <p:spPr>
          <a:xfrm>
            <a:off x="4666969" y="2401167"/>
            <a:ext cx="2887756" cy="461665"/>
          </a:xfrm>
          <a:prstGeom prst="rect">
            <a:avLst/>
          </a:prstGeom>
          <a:noFill/>
        </p:spPr>
        <p:txBody>
          <a:bodyPr wrap="square">
            <a:spAutoFit/>
          </a:bodyPr>
          <a:lstStyle/>
          <a:p>
            <a:pPr algn="ctr"/>
            <a:r>
              <a:rPr lang="en-US" sz="2400" dirty="0"/>
              <a:t>PET processing chain</a:t>
            </a:r>
          </a:p>
        </p:txBody>
      </p:sp>
      <p:sp>
        <p:nvSpPr>
          <p:cNvPr id="16" name="Arrow: Right 15">
            <a:extLst>
              <a:ext uri="{FF2B5EF4-FFF2-40B4-BE49-F238E27FC236}">
                <a16:creationId xmlns:a16="http://schemas.microsoft.com/office/drawing/2014/main" id="{BC8DF1E4-23F5-CD33-9101-ED9DE94E78F8}"/>
              </a:ext>
            </a:extLst>
          </p:cNvPr>
          <p:cNvSpPr/>
          <p:nvPr/>
        </p:nvSpPr>
        <p:spPr>
          <a:xfrm>
            <a:off x="3910729" y="3636027"/>
            <a:ext cx="944903" cy="464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F98AD173-DA14-DE3C-4B99-65F17F57A884}"/>
              </a:ext>
            </a:extLst>
          </p:cNvPr>
          <p:cNvSpPr/>
          <p:nvPr/>
        </p:nvSpPr>
        <p:spPr>
          <a:xfrm>
            <a:off x="4944035" y="3092824"/>
            <a:ext cx="2333625" cy="14881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corrections for attenuation and other effects </a:t>
            </a:r>
          </a:p>
        </p:txBody>
      </p:sp>
      <p:sp>
        <p:nvSpPr>
          <p:cNvPr id="18" name="Arrow: Right 17">
            <a:extLst>
              <a:ext uri="{FF2B5EF4-FFF2-40B4-BE49-F238E27FC236}">
                <a16:creationId xmlns:a16="http://schemas.microsoft.com/office/drawing/2014/main" id="{3B65AA19-A793-FF57-C8BF-8BB79EA26BD9}"/>
              </a:ext>
            </a:extLst>
          </p:cNvPr>
          <p:cNvSpPr/>
          <p:nvPr/>
        </p:nvSpPr>
        <p:spPr>
          <a:xfrm>
            <a:off x="7366063" y="3604669"/>
            <a:ext cx="944903" cy="46446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ED77AFC-BA86-0A10-EE37-0646CE7BFF5D}"/>
              </a:ext>
            </a:extLst>
          </p:cNvPr>
          <p:cNvSpPr/>
          <p:nvPr/>
        </p:nvSpPr>
        <p:spPr>
          <a:xfrm>
            <a:off x="8399370" y="3124182"/>
            <a:ext cx="2333625" cy="14881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image </a:t>
            </a:r>
          </a:p>
          <a:p>
            <a:pPr algn="ctr"/>
            <a:r>
              <a:rPr lang="en-US" dirty="0"/>
              <a:t>reconstruction</a:t>
            </a:r>
          </a:p>
          <a:p>
            <a:pPr algn="ctr"/>
            <a:endParaRPr lang="en-US" dirty="0"/>
          </a:p>
        </p:txBody>
      </p:sp>
    </p:spTree>
    <p:extLst>
      <p:ext uri="{BB962C8B-B14F-4D97-AF65-F5344CB8AC3E}">
        <p14:creationId xmlns:p14="http://schemas.microsoft.com/office/powerpoint/2010/main" val="1158111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7186-D9E2-A226-9172-896CF20219B5}"/>
              </a:ext>
            </a:extLst>
          </p:cNvPr>
          <p:cNvSpPr txBox="1">
            <a:spLocks/>
          </p:cNvSpPr>
          <p:nvPr/>
        </p:nvSpPr>
        <p:spPr>
          <a:xfrm>
            <a:off x="838200" y="472700"/>
            <a:ext cx="10515600" cy="7913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Image Reconstruction</a:t>
            </a:r>
          </a:p>
        </p:txBody>
      </p:sp>
      <p:sp>
        <p:nvSpPr>
          <p:cNvPr id="3" name="TextBox 2">
            <a:extLst>
              <a:ext uri="{FF2B5EF4-FFF2-40B4-BE49-F238E27FC236}">
                <a16:creationId xmlns:a16="http://schemas.microsoft.com/office/drawing/2014/main" id="{C6081514-FAE9-4119-B781-B4AFCE11EF04}"/>
              </a:ext>
            </a:extLst>
          </p:cNvPr>
          <p:cNvSpPr txBox="1"/>
          <p:nvPr/>
        </p:nvSpPr>
        <p:spPr>
          <a:xfrm>
            <a:off x="838200" y="1811377"/>
            <a:ext cx="10515600" cy="3785652"/>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t>The most mathematically complex step</a:t>
            </a:r>
          </a:p>
          <a:p>
            <a:pPr marL="342900" indent="-342900" algn="just">
              <a:buFont typeface="Arial" panose="020B0604020202020204" pitchFamily="34" charset="0"/>
              <a:buChar char="•"/>
            </a:pPr>
            <a:endParaRPr lang="en-US" sz="2400" dirty="0"/>
          </a:p>
          <a:p>
            <a:pPr marL="342900" indent="-342900" algn="just">
              <a:buFont typeface="Arial" panose="020B0604020202020204" pitchFamily="34" charset="0"/>
              <a:buChar char="•"/>
            </a:pPr>
            <a:r>
              <a:rPr lang="en-US" sz="2400" dirty="0"/>
              <a:t>Two methods:</a:t>
            </a:r>
          </a:p>
          <a:p>
            <a:pPr marL="457200" indent="-457200" algn="just">
              <a:buFont typeface="+mj-lt"/>
              <a:buAutoNum type="arabicParenR"/>
            </a:pPr>
            <a:r>
              <a:rPr lang="en-US" sz="2400" dirty="0"/>
              <a:t>Filtered-</a:t>
            </a:r>
            <a:r>
              <a:rPr lang="en-US" sz="2400" dirty="0" err="1"/>
              <a:t>backprojection</a:t>
            </a:r>
            <a:r>
              <a:rPr lang="en-US" sz="2400" dirty="0"/>
              <a:t> (FBP) : is well-understood and robust (it is also used in CT), but it does not account for noise.</a:t>
            </a:r>
          </a:p>
          <a:p>
            <a:pPr marL="457200" indent="-457200" algn="just">
              <a:buFont typeface="+mj-lt"/>
              <a:buAutoNum type="arabicParenR"/>
            </a:pPr>
            <a:r>
              <a:rPr lang="en-US" sz="2400" dirty="0"/>
              <a:t>ordered-subsets expectation maximization (OSEM), which is a more recent iterative approach that allows for a more accurate model of the PET acquisition process</a:t>
            </a:r>
          </a:p>
          <a:p>
            <a:pPr algn="just"/>
            <a:endParaRPr lang="en-US" sz="2400" dirty="0"/>
          </a:p>
          <a:p>
            <a:pPr marL="342900" indent="-342900" algn="just">
              <a:buFont typeface="Arial" panose="020B0604020202020204" pitchFamily="34" charset="0"/>
              <a:buChar char="•"/>
            </a:pPr>
            <a:r>
              <a:rPr lang="en-US" sz="2400" dirty="0"/>
              <a:t>Noise/Resolution Tradeoffs and Image Quality</a:t>
            </a:r>
          </a:p>
        </p:txBody>
      </p:sp>
    </p:spTree>
    <p:extLst>
      <p:ext uri="{BB962C8B-B14F-4D97-AF65-F5344CB8AC3E}">
        <p14:creationId xmlns:p14="http://schemas.microsoft.com/office/powerpoint/2010/main" val="1221481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461056-CC9C-0906-2A3B-AB9893A6315A}"/>
              </a:ext>
            </a:extLst>
          </p:cNvPr>
          <p:cNvPicPr>
            <a:picLocks noChangeAspect="1"/>
          </p:cNvPicPr>
          <p:nvPr/>
        </p:nvPicPr>
        <p:blipFill>
          <a:blip r:embed="rId2"/>
          <a:stretch>
            <a:fillRect/>
          </a:stretch>
        </p:blipFill>
        <p:spPr>
          <a:xfrm>
            <a:off x="2955784" y="769143"/>
            <a:ext cx="6280429" cy="4231733"/>
          </a:xfrm>
          <a:prstGeom prst="rect">
            <a:avLst/>
          </a:prstGeom>
        </p:spPr>
      </p:pic>
      <p:sp>
        <p:nvSpPr>
          <p:cNvPr id="4" name="TextBox 3">
            <a:extLst>
              <a:ext uri="{FF2B5EF4-FFF2-40B4-BE49-F238E27FC236}">
                <a16:creationId xmlns:a16="http://schemas.microsoft.com/office/drawing/2014/main" id="{9C0A67DB-F4D0-65DA-EE55-0720A0659664}"/>
              </a:ext>
            </a:extLst>
          </p:cNvPr>
          <p:cNvSpPr txBox="1"/>
          <p:nvPr/>
        </p:nvSpPr>
        <p:spPr>
          <a:xfrm>
            <a:off x="2021540" y="5257860"/>
            <a:ext cx="8148918" cy="830997"/>
          </a:xfrm>
          <a:prstGeom prst="rect">
            <a:avLst/>
          </a:prstGeom>
          <a:noFill/>
        </p:spPr>
        <p:txBody>
          <a:bodyPr wrap="square" rtlCol="0">
            <a:spAutoFit/>
          </a:bodyPr>
          <a:lstStyle/>
          <a:p>
            <a:pPr algn="ctr"/>
            <a:r>
              <a:rPr lang="en-US" sz="2400" dirty="0"/>
              <a:t>Comparison of coronal sections of PET images reconstructed with FBP (left) and OSEM (right)</a:t>
            </a:r>
          </a:p>
        </p:txBody>
      </p:sp>
    </p:spTree>
    <p:extLst>
      <p:ext uri="{BB962C8B-B14F-4D97-AF65-F5344CB8AC3E}">
        <p14:creationId xmlns:p14="http://schemas.microsoft.com/office/powerpoint/2010/main" val="1581883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F20F5C-77BE-85C4-FB88-428F9FED9545}"/>
              </a:ext>
            </a:extLst>
          </p:cNvPr>
          <p:cNvSpPr txBox="1"/>
          <p:nvPr/>
        </p:nvSpPr>
        <p:spPr>
          <a:xfrm>
            <a:off x="806823" y="2075417"/>
            <a:ext cx="10206318" cy="2308324"/>
          </a:xfrm>
          <a:prstGeom prst="rect">
            <a:avLst/>
          </a:prstGeom>
          <a:noFill/>
        </p:spPr>
        <p:txBody>
          <a:bodyPr wrap="square">
            <a:spAutoFit/>
          </a:bodyPr>
          <a:lstStyle/>
          <a:p>
            <a:pPr algn="just"/>
            <a:r>
              <a:rPr lang="en-US" sz="2400" dirty="0"/>
              <a:t>      Modeling the noise in the data sets generates much more complicated sets of equations that can only be solved iteratively, such as with the expectation maximization (EM) algorithm. This process is too slow for clinical needs, but with the advent of the ordered-subsets acceleration of the EM algorithm (OSEM) and faster processors, iterative methods are becoming more common. In many PET centers OSEM is now the reconstruction method of choice.</a:t>
            </a:r>
          </a:p>
        </p:txBody>
      </p:sp>
      <p:sp>
        <p:nvSpPr>
          <p:cNvPr id="4" name="Title 1">
            <a:extLst>
              <a:ext uri="{FF2B5EF4-FFF2-40B4-BE49-F238E27FC236}">
                <a16:creationId xmlns:a16="http://schemas.microsoft.com/office/drawing/2014/main" id="{1CD3A4BE-CA3B-7BB9-016C-90B973EAE820}"/>
              </a:ext>
            </a:extLst>
          </p:cNvPr>
          <p:cNvSpPr txBox="1">
            <a:spLocks/>
          </p:cNvSpPr>
          <p:nvPr/>
        </p:nvSpPr>
        <p:spPr>
          <a:xfrm>
            <a:off x="838200" y="701300"/>
            <a:ext cx="10515600" cy="79132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Image Reconstruction</a:t>
            </a:r>
          </a:p>
        </p:txBody>
      </p:sp>
    </p:spTree>
    <p:extLst>
      <p:ext uri="{BB962C8B-B14F-4D97-AF65-F5344CB8AC3E}">
        <p14:creationId xmlns:p14="http://schemas.microsoft.com/office/powerpoint/2010/main" val="2285356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25D69-8EE5-665E-5C20-16B276B79568}"/>
              </a:ext>
            </a:extLst>
          </p:cNvPr>
          <p:cNvSpPr>
            <a:spLocks noGrp="1"/>
          </p:cNvSpPr>
          <p:nvPr>
            <p:ph type="title"/>
          </p:nvPr>
        </p:nvSpPr>
        <p:spPr>
          <a:xfrm>
            <a:off x="838199" y="445808"/>
            <a:ext cx="10515600" cy="1325563"/>
          </a:xfrm>
        </p:spPr>
        <p:txBody>
          <a:bodyPr/>
          <a:lstStyle/>
          <a:p>
            <a:pPr algn="ctr"/>
            <a:r>
              <a:rPr lang="en-US" dirty="0"/>
              <a:t>Smoothing process</a:t>
            </a:r>
          </a:p>
        </p:txBody>
      </p:sp>
      <p:sp>
        <p:nvSpPr>
          <p:cNvPr id="4" name="TextBox 3">
            <a:extLst>
              <a:ext uri="{FF2B5EF4-FFF2-40B4-BE49-F238E27FC236}">
                <a16:creationId xmlns:a16="http://schemas.microsoft.com/office/drawing/2014/main" id="{3CCFA922-0EE8-D81F-0018-6AF260685E26}"/>
              </a:ext>
            </a:extLst>
          </p:cNvPr>
          <p:cNvSpPr txBox="1"/>
          <p:nvPr/>
        </p:nvSpPr>
        <p:spPr>
          <a:xfrm>
            <a:off x="1053353" y="2492659"/>
            <a:ext cx="10085293" cy="2308324"/>
          </a:xfrm>
          <a:prstGeom prst="rect">
            <a:avLst/>
          </a:prstGeom>
          <a:noFill/>
        </p:spPr>
        <p:txBody>
          <a:bodyPr wrap="square">
            <a:spAutoFit/>
          </a:bodyPr>
          <a:lstStyle/>
          <a:p>
            <a:pPr algn="just"/>
            <a:r>
              <a:rPr lang="en-US" sz="2400" dirty="0"/>
              <a:t>      If images appear very noisy after reconstruction, they may be smoothed in a further step to give the eye an easier task, especially for localizing disease.</a:t>
            </a:r>
          </a:p>
          <a:p>
            <a:pPr algn="just"/>
            <a:endParaRPr lang="en-US" sz="2400" dirty="0"/>
          </a:p>
          <a:p>
            <a:pPr algn="just"/>
            <a:r>
              <a:rPr lang="en-US" sz="2400" dirty="0"/>
              <a:t>      However, since smoothing averages together neighboring image pixels, it is connected to a loss of resolution, so small structures may not be distinguishable anymore. </a:t>
            </a:r>
          </a:p>
        </p:txBody>
      </p:sp>
    </p:spTree>
    <p:extLst>
      <p:ext uri="{BB962C8B-B14F-4D97-AF65-F5344CB8AC3E}">
        <p14:creationId xmlns:p14="http://schemas.microsoft.com/office/powerpoint/2010/main" val="2739068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1C004-B1AD-908F-6411-C031AE5F9446}"/>
              </a:ext>
            </a:extLst>
          </p:cNvPr>
          <p:cNvPicPr>
            <a:picLocks noChangeAspect="1"/>
          </p:cNvPicPr>
          <p:nvPr/>
        </p:nvPicPr>
        <p:blipFill>
          <a:blip r:embed="rId2"/>
          <a:stretch>
            <a:fillRect/>
          </a:stretch>
        </p:blipFill>
        <p:spPr>
          <a:xfrm>
            <a:off x="1766838" y="1628216"/>
            <a:ext cx="8658324" cy="4889724"/>
          </a:xfrm>
          <a:prstGeom prst="rect">
            <a:avLst/>
          </a:prstGeom>
        </p:spPr>
      </p:pic>
      <p:sp>
        <p:nvSpPr>
          <p:cNvPr id="5" name="TextBox 4">
            <a:extLst>
              <a:ext uri="{FF2B5EF4-FFF2-40B4-BE49-F238E27FC236}">
                <a16:creationId xmlns:a16="http://schemas.microsoft.com/office/drawing/2014/main" id="{C10E6BA1-6610-5E51-CD58-BF6B0761FCDC}"/>
              </a:ext>
            </a:extLst>
          </p:cNvPr>
          <p:cNvSpPr txBox="1"/>
          <p:nvPr/>
        </p:nvSpPr>
        <p:spPr>
          <a:xfrm>
            <a:off x="1889492" y="703131"/>
            <a:ext cx="8535670" cy="461665"/>
          </a:xfrm>
          <a:prstGeom prst="rect">
            <a:avLst/>
          </a:prstGeom>
          <a:noFill/>
        </p:spPr>
        <p:txBody>
          <a:bodyPr wrap="none" rtlCol="0">
            <a:spAutoFit/>
          </a:bodyPr>
          <a:lstStyle/>
          <a:p>
            <a:r>
              <a:rPr lang="en-US" sz="2400" dirty="0"/>
              <a:t>OSEM images showing the tradeoffs between noise and smoothing</a:t>
            </a:r>
          </a:p>
        </p:txBody>
      </p:sp>
    </p:spTree>
    <p:extLst>
      <p:ext uri="{BB962C8B-B14F-4D97-AF65-F5344CB8AC3E}">
        <p14:creationId xmlns:p14="http://schemas.microsoft.com/office/powerpoint/2010/main" val="27000320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B47EC-ABD5-091E-F885-EDE2B09B60A0}"/>
              </a:ext>
            </a:extLst>
          </p:cNvPr>
          <p:cNvPicPr>
            <a:picLocks noChangeAspect="1"/>
          </p:cNvPicPr>
          <p:nvPr/>
        </p:nvPicPr>
        <p:blipFill>
          <a:blip r:embed="rId2"/>
          <a:stretch>
            <a:fillRect/>
          </a:stretch>
        </p:blipFill>
        <p:spPr>
          <a:xfrm>
            <a:off x="2219700" y="1721223"/>
            <a:ext cx="7752599" cy="4440571"/>
          </a:xfrm>
          <a:prstGeom prst="rect">
            <a:avLst/>
          </a:prstGeom>
        </p:spPr>
      </p:pic>
      <p:sp>
        <p:nvSpPr>
          <p:cNvPr id="4" name="TextBox 3">
            <a:extLst>
              <a:ext uri="{FF2B5EF4-FFF2-40B4-BE49-F238E27FC236}">
                <a16:creationId xmlns:a16="http://schemas.microsoft.com/office/drawing/2014/main" id="{A5C54961-DC50-0AFA-4D95-C519A618A0A1}"/>
              </a:ext>
            </a:extLst>
          </p:cNvPr>
          <p:cNvSpPr txBox="1"/>
          <p:nvPr/>
        </p:nvSpPr>
        <p:spPr>
          <a:xfrm>
            <a:off x="1889492" y="703131"/>
            <a:ext cx="8243923" cy="461665"/>
          </a:xfrm>
          <a:prstGeom prst="rect">
            <a:avLst/>
          </a:prstGeom>
          <a:noFill/>
        </p:spPr>
        <p:txBody>
          <a:bodyPr wrap="none" rtlCol="0">
            <a:spAutoFit/>
          </a:bodyPr>
          <a:lstStyle/>
          <a:p>
            <a:r>
              <a:rPr lang="en-US" sz="2400" dirty="0"/>
              <a:t>FBP images showing the tradeoffs between noise and smoothing</a:t>
            </a:r>
          </a:p>
        </p:txBody>
      </p:sp>
    </p:spTree>
    <p:extLst>
      <p:ext uri="{BB962C8B-B14F-4D97-AF65-F5344CB8AC3E}">
        <p14:creationId xmlns:p14="http://schemas.microsoft.com/office/powerpoint/2010/main" val="2383862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3CD46-78E0-A9F0-6945-0B4ECB5D5285}"/>
              </a:ext>
            </a:extLst>
          </p:cNvPr>
          <p:cNvSpPr>
            <a:spLocks noGrp="1"/>
          </p:cNvSpPr>
          <p:nvPr>
            <p:ph type="title"/>
          </p:nvPr>
        </p:nvSpPr>
        <p:spPr/>
        <p:txBody>
          <a:bodyPr/>
          <a:lstStyle/>
          <a:p>
            <a:pPr algn="ctr"/>
            <a:r>
              <a:rPr lang="en-US" dirty="0"/>
              <a:t>Comparison with other scans/tests</a:t>
            </a:r>
          </a:p>
        </p:txBody>
      </p:sp>
      <p:sp>
        <p:nvSpPr>
          <p:cNvPr id="3" name="TextBox 2">
            <a:extLst>
              <a:ext uri="{FF2B5EF4-FFF2-40B4-BE49-F238E27FC236}">
                <a16:creationId xmlns:a16="http://schemas.microsoft.com/office/drawing/2014/main" id="{2D1B5FBF-99A4-410C-A78C-B66B66D004C3}"/>
              </a:ext>
            </a:extLst>
          </p:cNvPr>
          <p:cNvSpPr txBox="1"/>
          <p:nvPr/>
        </p:nvSpPr>
        <p:spPr>
          <a:xfrm>
            <a:off x="890231" y="1905506"/>
            <a:ext cx="10411537" cy="3046988"/>
          </a:xfrm>
          <a:prstGeom prst="rect">
            <a:avLst/>
          </a:prstGeom>
          <a:noFill/>
        </p:spPr>
        <p:txBody>
          <a:bodyPr wrap="square" rtlCol="0">
            <a:spAutoFit/>
          </a:bodyPr>
          <a:lstStyle/>
          <a:p>
            <a:pPr algn="just"/>
            <a:r>
              <a:rPr lang="en-US" sz="2400" b="0" i="0" dirty="0">
                <a:effectLst/>
              </a:rPr>
              <a:t>    PET scans show metabolic changes occurring at the cellular level in an organ or tissue. This is important because diseases often begin at the cellular level. </a:t>
            </a:r>
            <a:r>
              <a:rPr lang="en-US" sz="2400" dirty="0"/>
              <a:t>CT scans</a:t>
            </a:r>
            <a:r>
              <a:rPr lang="en-US" sz="2400" b="0" i="0" dirty="0">
                <a:effectLst/>
              </a:rPr>
              <a:t> and MRIs cannot reveal problems at the cellular level.</a:t>
            </a:r>
          </a:p>
          <a:p>
            <a:pPr algn="just"/>
            <a:endParaRPr lang="en-US" sz="2400" b="0" i="0" dirty="0">
              <a:effectLst/>
            </a:endParaRPr>
          </a:p>
          <a:p>
            <a:pPr algn="just"/>
            <a:r>
              <a:rPr lang="en-US" sz="2400" b="0" i="0" dirty="0">
                <a:effectLst/>
              </a:rPr>
              <a:t>    PET scans can detect very early changes in your cells. CT scans and MRIs can only detect changes later, as a disease alters the structure of your organs or tissues.</a:t>
            </a:r>
          </a:p>
          <a:p>
            <a:pPr algn="just"/>
            <a:endParaRPr lang="en-US" sz="2400" dirty="0"/>
          </a:p>
        </p:txBody>
      </p:sp>
    </p:spTree>
    <p:extLst>
      <p:ext uri="{BB962C8B-B14F-4D97-AF65-F5344CB8AC3E}">
        <p14:creationId xmlns:p14="http://schemas.microsoft.com/office/powerpoint/2010/main" val="6418784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118A3D-99A7-EE17-8F84-57A603F8A17E}"/>
              </a:ext>
            </a:extLst>
          </p:cNvPr>
          <p:cNvSpPr txBox="1"/>
          <p:nvPr/>
        </p:nvSpPr>
        <p:spPr>
          <a:xfrm>
            <a:off x="959224" y="879065"/>
            <a:ext cx="10273552" cy="4893647"/>
          </a:xfrm>
          <a:prstGeom prst="rect">
            <a:avLst/>
          </a:prstGeom>
          <a:noFill/>
        </p:spPr>
        <p:txBody>
          <a:bodyPr wrap="square">
            <a:spAutoFit/>
          </a:bodyPr>
          <a:lstStyle/>
          <a:p>
            <a:pPr algn="l"/>
            <a:r>
              <a:rPr lang="en-US" sz="2400" b="0" i="0" dirty="0">
                <a:effectLst/>
              </a:rPr>
              <a:t>       Sometimes these tests are used along with PET scans to give doctors a clearer picture of the inside of your body. This is often called PET/CT or a PET/MRI scan. In this case, the tests are performed at the same time.</a:t>
            </a:r>
          </a:p>
          <a:p>
            <a:pPr algn="l"/>
            <a:endParaRPr lang="en-US" sz="2400" b="0" i="0" dirty="0">
              <a:effectLst/>
            </a:endParaRPr>
          </a:p>
          <a:p>
            <a:pPr lvl="1">
              <a:buFont typeface="Arial" panose="020B0604020202020204" pitchFamily="34" charset="0"/>
              <a:buChar char="•"/>
            </a:pPr>
            <a:r>
              <a:rPr lang="en-US" sz="2400" dirty="0"/>
              <a:t>  </a:t>
            </a:r>
            <a:r>
              <a:rPr lang="en-US" sz="2400" b="0" i="0" dirty="0">
                <a:effectLst/>
              </a:rPr>
              <a:t>On its own, a CT scan uses special </a:t>
            </a:r>
            <a:r>
              <a:rPr lang="en-US" sz="2400" dirty="0"/>
              <a:t>X-ray</a:t>
            </a:r>
            <a:r>
              <a:rPr lang="en-US" sz="2400" b="0" i="0" dirty="0">
                <a:effectLst/>
              </a:rPr>
              <a:t> equipment to produce pictures of the inside of the body.</a:t>
            </a:r>
          </a:p>
          <a:p>
            <a:pPr lvl="1">
              <a:buFont typeface="Arial" panose="020B0604020202020204" pitchFamily="34" charset="0"/>
              <a:buChar char="•"/>
            </a:pPr>
            <a:r>
              <a:rPr lang="en-US" sz="2400" b="0" i="0" dirty="0">
                <a:effectLst/>
              </a:rPr>
              <a:t>  MRI scans use magnetic fields and radio frequency pulses to create images of internal structures such as organs, soft tissues, and bone.</a:t>
            </a:r>
          </a:p>
          <a:p>
            <a:pPr algn="l">
              <a:buFont typeface="Arial" panose="020B0604020202020204" pitchFamily="34" charset="0"/>
              <a:buChar char="•"/>
            </a:pPr>
            <a:endParaRPr lang="en-US" sz="2400" b="0" i="0" dirty="0">
              <a:effectLst/>
            </a:endParaRPr>
          </a:p>
          <a:p>
            <a:pPr algn="l"/>
            <a:r>
              <a:rPr lang="en-US" sz="2400" b="0" i="0" dirty="0">
                <a:effectLst/>
              </a:rPr>
              <a:t>      When either of these scans is performed in conjunction with a PET scan, they result in what’s called image fusion. A computer combines the images from the two scans to create a three-dimensional image, which provides more information and allows for a more precise diagnosis.</a:t>
            </a:r>
          </a:p>
        </p:txBody>
      </p:sp>
    </p:spTree>
    <p:extLst>
      <p:ext uri="{BB962C8B-B14F-4D97-AF65-F5344CB8AC3E}">
        <p14:creationId xmlns:p14="http://schemas.microsoft.com/office/powerpoint/2010/main" val="2364698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D5A27-43D7-0277-ABE5-5DF46E894509}"/>
              </a:ext>
            </a:extLst>
          </p:cNvPr>
          <p:cNvSpPr>
            <a:spLocks noGrp="1"/>
          </p:cNvSpPr>
          <p:nvPr>
            <p:ph type="title"/>
          </p:nvPr>
        </p:nvSpPr>
        <p:spPr>
          <a:xfrm>
            <a:off x="838200" y="338230"/>
            <a:ext cx="10515600" cy="1325563"/>
          </a:xfrm>
        </p:spPr>
        <p:txBody>
          <a:bodyPr>
            <a:normAutofit/>
          </a:bodyPr>
          <a:lstStyle/>
          <a:p>
            <a:pPr algn="ctr"/>
            <a:r>
              <a:rPr lang="en-US" sz="4000" dirty="0"/>
              <a:t>PET/CT Scanner Design</a:t>
            </a:r>
          </a:p>
        </p:txBody>
      </p:sp>
      <p:sp>
        <p:nvSpPr>
          <p:cNvPr id="3" name="TextBox 2">
            <a:extLst>
              <a:ext uri="{FF2B5EF4-FFF2-40B4-BE49-F238E27FC236}">
                <a16:creationId xmlns:a16="http://schemas.microsoft.com/office/drawing/2014/main" id="{B308C68E-4FB0-1E63-8C51-405657234E89}"/>
              </a:ext>
            </a:extLst>
          </p:cNvPr>
          <p:cNvSpPr txBox="1"/>
          <p:nvPr/>
        </p:nvSpPr>
        <p:spPr>
          <a:xfrm>
            <a:off x="838200" y="1663793"/>
            <a:ext cx="10515600" cy="4524315"/>
          </a:xfrm>
          <a:prstGeom prst="rect">
            <a:avLst/>
          </a:prstGeom>
          <a:noFill/>
        </p:spPr>
        <p:txBody>
          <a:bodyPr wrap="square" rtlCol="0">
            <a:spAutoFit/>
          </a:bodyPr>
          <a:lstStyle/>
          <a:p>
            <a:r>
              <a:rPr lang="en-US" sz="2400" dirty="0"/>
              <a:t>     Main purpose of this combination is the precise anatomical localization of regions identified on the PET tracer uptake images.</a:t>
            </a:r>
          </a:p>
          <a:p>
            <a:endParaRPr lang="en-US" sz="2400" dirty="0"/>
          </a:p>
          <a:p>
            <a:r>
              <a:rPr lang="en-US" sz="2400" dirty="0"/>
              <a:t>     In recent years, the advent of combined PET/CT systems has pushed dedicated pure PET scanners almost completely off the market due to the convenience and ease of creating co-registered PET and CT images for oncology, radiation oncology, and cardiology applications.</a:t>
            </a:r>
          </a:p>
          <a:p>
            <a:endParaRPr lang="en-US" sz="2400" dirty="0"/>
          </a:p>
          <a:p>
            <a:r>
              <a:rPr lang="en-US" sz="2400" dirty="0"/>
              <a:t>     PET/CT systems are combinations of stand-alone CT and PET scanners in one gantry with a shared patient bed. They must be able to be very accurately aligned. The patient bed is an important and non-trivial component, because there should be no differential bending in the bed between the PET and CT scans</a:t>
            </a:r>
          </a:p>
        </p:txBody>
      </p:sp>
    </p:spTree>
    <p:extLst>
      <p:ext uri="{BB962C8B-B14F-4D97-AF65-F5344CB8AC3E}">
        <p14:creationId xmlns:p14="http://schemas.microsoft.com/office/powerpoint/2010/main" val="3228181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97D88-9189-910C-4D4C-A6237B82B8C7}"/>
              </a:ext>
            </a:extLst>
          </p:cNvPr>
          <p:cNvSpPr>
            <a:spLocks noGrp="1"/>
          </p:cNvSpPr>
          <p:nvPr>
            <p:ph type="title"/>
          </p:nvPr>
        </p:nvSpPr>
        <p:spPr/>
        <p:txBody>
          <a:bodyPr>
            <a:normAutofit/>
          </a:bodyPr>
          <a:lstStyle/>
          <a:p>
            <a:r>
              <a:rPr lang="en-US" sz="2800" dirty="0"/>
              <a:t>PET imaging with oxygen-15 indirectly measures blood flow to the brain. In this method, increased radioactivity signal indicates increased blood flow which is assumed to correlate with increased brain activity</a:t>
            </a:r>
            <a:r>
              <a:rPr lang="en-US" sz="1400" dirty="0"/>
              <a:t>.</a:t>
            </a:r>
            <a:endParaRPr lang="fa-IR" sz="1400" dirty="0"/>
          </a:p>
        </p:txBody>
      </p:sp>
      <p:pic>
        <p:nvPicPr>
          <p:cNvPr id="4" name="Content Placeholder 3">
            <a:extLst>
              <a:ext uri="{FF2B5EF4-FFF2-40B4-BE49-F238E27FC236}">
                <a16:creationId xmlns:a16="http://schemas.microsoft.com/office/drawing/2014/main" id="{4ADA9BCF-AD6D-9577-CB5D-2D76EAB9F88F}"/>
              </a:ext>
            </a:extLst>
          </p:cNvPr>
          <p:cNvPicPr>
            <a:picLocks noGrp="1" noChangeAspect="1"/>
          </p:cNvPicPr>
          <p:nvPr>
            <p:ph idx="1"/>
          </p:nvPr>
        </p:nvPicPr>
        <p:blipFill>
          <a:blip r:embed="rId2"/>
          <a:stretch>
            <a:fillRect/>
          </a:stretch>
        </p:blipFill>
        <p:spPr>
          <a:xfrm>
            <a:off x="1762897" y="1906308"/>
            <a:ext cx="8289688" cy="4351338"/>
          </a:xfrm>
          <a:prstGeom prst="rect">
            <a:avLst/>
          </a:prstGeom>
        </p:spPr>
      </p:pic>
    </p:spTree>
    <p:extLst>
      <p:ext uri="{BB962C8B-B14F-4D97-AF65-F5344CB8AC3E}">
        <p14:creationId xmlns:p14="http://schemas.microsoft.com/office/powerpoint/2010/main" val="33069998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FAD8E8-57B0-75D2-96B8-A5C0C03D19FD}"/>
              </a:ext>
            </a:extLst>
          </p:cNvPr>
          <p:cNvPicPr>
            <a:picLocks noChangeAspect="1"/>
          </p:cNvPicPr>
          <p:nvPr/>
        </p:nvPicPr>
        <p:blipFill>
          <a:blip r:embed="rId2"/>
          <a:stretch>
            <a:fillRect/>
          </a:stretch>
        </p:blipFill>
        <p:spPr>
          <a:xfrm>
            <a:off x="2692142" y="2703446"/>
            <a:ext cx="6162255" cy="3697354"/>
          </a:xfrm>
          <a:prstGeom prst="rect">
            <a:avLst/>
          </a:prstGeom>
        </p:spPr>
      </p:pic>
      <p:sp>
        <p:nvSpPr>
          <p:cNvPr id="4" name="TextBox 3">
            <a:extLst>
              <a:ext uri="{FF2B5EF4-FFF2-40B4-BE49-F238E27FC236}">
                <a16:creationId xmlns:a16="http://schemas.microsoft.com/office/drawing/2014/main" id="{73BD8345-23E3-B429-C813-E791E25061E7}"/>
              </a:ext>
            </a:extLst>
          </p:cNvPr>
          <p:cNvSpPr txBox="1"/>
          <p:nvPr/>
        </p:nvSpPr>
        <p:spPr>
          <a:xfrm>
            <a:off x="823001" y="860612"/>
            <a:ext cx="10545996" cy="1569660"/>
          </a:xfrm>
          <a:prstGeom prst="rect">
            <a:avLst/>
          </a:prstGeom>
          <a:noFill/>
        </p:spPr>
        <p:txBody>
          <a:bodyPr wrap="square" rtlCol="0">
            <a:spAutoFit/>
          </a:bodyPr>
          <a:lstStyle/>
          <a:p>
            <a:r>
              <a:rPr lang="en-US" sz="2400" dirty="0"/>
              <a:t>    The typical PET/CT protocol begins with a CT scout scan to define the scan area, followed by a helical CT scan, and finally the PET scan.</a:t>
            </a:r>
          </a:p>
          <a:p>
            <a:r>
              <a:rPr lang="en-US" sz="2400" dirty="0"/>
              <a:t>    Each sub-system has its separate acquisition system with 3 or more databases overall (CT, PET, and PET/CT display).</a:t>
            </a:r>
          </a:p>
        </p:txBody>
      </p:sp>
    </p:spTree>
    <p:extLst>
      <p:ext uri="{BB962C8B-B14F-4D97-AF65-F5344CB8AC3E}">
        <p14:creationId xmlns:p14="http://schemas.microsoft.com/office/powerpoint/2010/main" val="32534865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073EFC-BECE-52FB-794F-58273EFDAF67}"/>
              </a:ext>
            </a:extLst>
          </p:cNvPr>
          <p:cNvPicPr>
            <a:picLocks noChangeAspect="1"/>
          </p:cNvPicPr>
          <p:nvPr/>
        </p:nvPicPr>
        <p:blipFill>
          <a:blip r:embed="rId2"/>
          <a:stretch>
            <a:fillRect/>
          </a:stretch>
        </p:blipFill>
        <p:spPr>
          <a:xfrm>
            <a:off x="1040903" y="336774"/>
            <a:ext cx="10110193" cy="5214865"/>
          </a:xfrm>
          <a:prstGeom prst="rect">
            <a:avLst/>
          </a:prstGeom>
        </p:spPr>
      </p:pic>
      <p:sp>
        <p:nvSpPr>
          <p:cNvPr id="6" name="TextBox 5">
            <a:extLst>
              <a:ext uri="{FF2B5EF4-FFF2-40B4-BE49-F238E27FC236}">
                <a16:creationId xmlns:a16="http://schemas.microsoft.com/office/drawing/2014/main" id="{0B78132A-F7E0-25A8-B8EB-4B9CF4FD1F82}"/>
              </a:ext>
            </a:extLst>
          </p:cNvPr>
          <p:cNvSpPr txBox="1"/>
          <p:nvPr/>
        </p:nvSpPr>
        <p:spPr>
          <a:xfrm>
            <a:off x="1919511" y="5351584"/>
            <a:ext cx="2348913" cy="400110"/>
          </a:xfrm>
          <a:prstGeom prst="rect">
            <a:avLst/>
          </a:prstGeom>
          <a:noFill/>
        </p:spPr>
        <p:txBody>
          <a:bodyPr wrap="none" rtlCol="0">
            <a:spAutoFit/>
          </a:bodyPr>
          <a:lstStyle/>
          <a:p>
            <a:r>
              <a:rPr lang="en-US" sz="2000" dirty="0"/>
              <a:t>anatomical CT image</a:t>
            </a:r>
          </a:p>
        </p:txBody>
      </p:sp>
      <p:sp>
        <p:nvSpPr>
          <p:cNvPr id="7" name="TextBox 6">
            <a:extLst>
              <a:ext uri="{FF2B5EF4-FFF2-40B4-BE49-F238E27FC236}">
                <a16:creationId xmlns:a16="http://schemas.microsoft.com/office/drawing/2014/main" id="{E14B9DC1-75E1-1943-886D-233D2EEF213A}"/>
              </a:ext>
            </a:extLst>
          </p:cNvPr>
          <p:cNvSpPr txBox="1"/>
          <p:nvPr/>
        </p:nvSpPr>
        <p:spPr>
          <a:xfrm>
            <a:off x="5255865" y="5366973"/>
            <a:ext cx="1680268" cy="400110"/>
          </a:xfrm>
          <a:prstGeom prst="rect">
            <a:avLst/>
          </a:prstGeom>
          <a:noFill/>
        </p:spPr>
        <p:txBody>
          <a:bodyPr wrap="none" rtlCol="0">
            <a:spAutoFit/>
          </a:bodyPr>
          <a:lstStyle/>
          <a:p>
            <a:r>
              <a:rPr lang="en-US" sz="2000" dirty="0"/>
              <a:t>functional PET</a:t>
            </a:r>
          </a:p>
        </p:txBody>
      </p:sp>
      <p:sp>
        <p:nvSpPr>
          <p:cNvPr id="8" name="TextBox 7">
            <a:extLst>
              <a:ext uri="{FF2B5EF4-FFF2-40B4-BE49-F238E27FC236}">
                <a16:creationId xmlns:a16="http://schemas.microsoft.com/office/drawing/2014/main" id="{D8065E75-49DA-0527-3A99-3B824766A3B5}"/>
              </a:ext>
            </a:extLst>
          </p:cNvPr>
          <p:cNvSpPr txBox="1"/>
          <p:nvPr/>
        </p:nvSpPr>
        <p:spPr>
          <a:xfrm>
            <a:off x="8097054" y="5213085"/>
            <a:ext cx="2528048" cy="707886"/>
          </a:xfrm>
          <a:prstGeom prst="rect">
            <a:avLst/>
          </a:prstGeom>
          <a:noFill/>
        </p:spPr>
        <p:txBody>
          <a:bodyPr wrap="square" rtlCol="0">
            <a:spAutoFit/>
          </a:bodyPr>
          <a:lstStyle/>
          <a:p>
            <a:pPr algn="ctr"/>
            <a:r>
              <a:rPr lang="en-US" sz="2000" dirty="0"/>
              <a:t>overlaid images of a whole-body scan</a:t>
            </a:r>
          </a:p>
        </p:txBody>
      </p:sp>
    </p:spTree>
    <p:extLst>
      <p:ext uri="{BB962C8B-B14F-4D97-AF65-F5344CB8AC3E}">
        <p14:creationId xmlns:p14="http://schemas.microsoft.com/office/powerpoint/2010/main" val="4043189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DF717-2A9E-AC85-400A-3B8C10E12E95}"/>
              </a:ext>
            </a:extLst>
          </p:cNvPr>
          <p:cNvSpPr>
            <a:spLocks noGrp="1"/>
          </p:cNvSpPr>
          <p:nvPr>
            <p:ph type="title"/>
          </p:nvPr>
        </p:nvSpPr>
        <p:spPr/>
        <p:txBody>
          <a:bodyPr>
            <a:normAutofit/>
          </a:bodyPr>
          <a:lstStyle/>
          <a:p>
            <a:pPr algn="ctr"/>
            <a:r>
              <a:rPr lang="en-US" sz="4000" dirty="0"/>
              <a:t>CT-based Attenuation Correction (CTAC)</a:t>
            </a:r>
          </a:p>
        </p:txBody>
      </p:sp>
      <p:sp>
        <p:nvSpPr>
          <p:cNvPr id="3" name="TextBox 2">
            <a:extLst>
              <a:ext uri="{FF2B5EF4-FFF2-40B4-BE49-F238E27FC236}">
                <a16:creationId xmlns:a16="http://schemas.microsoft.com/office/drawing/2014/main" id="{FA656A07-01F3-AB44-C294-AA2F7DED55BB}"/>
              </a:ext>
            </a:extLst>
          </p:cNvPr>
          <p:cNvSpPr txBox="1"/>
          <p:nvPr/>
        </p:nvSpPr>
        <p:spPr>
          <a:xfrm>
            <a:off x="744071" y="1825159"/>
            <a:ext cx="10390094" cy="3416320"/>
          </a:xfrm>
          <a:prstGeom prst="rect">
            <a:avLst/>
          </a:prstGeom>
          <a:noFill/>
        </p:spPr>
        <p:txBody>
          <a:bodyPr wrap="square" rtlCol="0">
            <a:spAutoFit/>
          </a:bodyPr>
          <a:lstStyle/>
          <a:p>
            <a:pPr algn="just"/>
            <a:r>
              <a:rPr lang="en-US" sz="2400" dirty="0"/>
              <a:t>An important synergy of PET/CT scanners is the use of the CT images for attenuation correction of the PET emission data.</a:t>
            </a:r>
          </a:p>
          <a:p>
            <a:pPr algn="just"/>
            <a:endParaRPr lang="en-US" sz="2400" dirty="0"/>
          </a:p>
          <a:p>
            <a:pPr algn="just"/>
            <a:r>
              <a:rPr lang="en-US" sz="2400" dirty="0"/>
              <a:t>Advantages:</a:t>
            </a:r>
          </a:p>
          <a:p>
            <a:pPr algn="just"/>
            <a:endParaRPr lang="en-US" sz="2400" dirty="0"/>
          </a:p>
          <a:p>
            <a:pPr marL="800100" lvl="1" indent="-342900" algn="just">
              <a:buFont typeface="Arial" panose="020B0604020202020204" pitchFamily="34" charset="0"/>
              <a:buChar char="•"/>
            </a:pPr>
            <a:r>
              <a:rPr lang="en-US" sz="2400" dirty="0"/>
              <a:t>CT data has much lower statistical noise and can be acquired in a shorter time than a standard PET transmission scan.</a:t>
            </a:r>
          </a:p>
          <a:p>
            <a:pPr marL="800100" lvl="1" indent="-342900" algn="just">
              <a:buFont typeface="Arial" panose="020B0604020202020204" pitchFamily="34" charset="0"/>
              <a:buChar char="•"/>
            </a:pPr>
            <a:r>
              <a:rPr lang="en-US" sz="2400" dirty="0"/>
              <a:t>CT transmission scans can also be acquired after the PET tracer is injected, giving the ability to collect unbiased post-injection transmission scans</a:t>
            </a:r>
          </a:p>
        </p:txBody>
      </p:sp>
    </p:spTree>
    <p:extLst>
      <p:ext uri="{BB962C8B-B14F-4D97-AF65-F5344CB8AC3E}">
        <p14:creationId xmlns:p14="http://schemas.microsoft.com/office/powerpoint/2010/main" val="3167197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5BD2C9-6432-9796-1E90-1CCCE0B0EF21}"/>
              </a:ext>
            </a:extLst>
          </p:cNvPr>
          <p:cNvSpPr txBox="1"/>
          <p:nvPr/>
        </p:nvSpPr>
        <p:spPr>
          <a:xfrm>
            <a:off x="750794" y="951637"/>
            <a:ext cx="10690411" cy="1569660"/>
          </a:xfrm>
          <a:prstGeom prst="rect">
            <a:avLst/>
          </a:prstGeom>
          <a:noFill/>
        </p:spPr>
        <p:txBody>
          <a:bodyPr wrap="square">
            <a:spAutoFit/>
          </a:bodyPr>
          <a:lstStyle/>
          <a:p>
            <a:pPr algn="just"/>
            <a:r>
              <a:rPr lang="en-US" sz="2400" dirty="0"/>
              <a:t>     To be used for attenuation correction, the CT data must be transformed to an estimate of the attenuation coefficients at 511 keV. In the bilinear scaling method, the attenuation map at 511 keV is estimated by using separate scaling factors for bone and non-bone components based on the CT image values</a:t>
            </a:r>
          </a:p>
        </p:txBody>
      </p:sp>
      <p:pic>
        <p:nvPicPr>
          <p:cNvPr id="5" name="Picture 4">
            <a:extLst>
              <a:ext uri="{FF2B5EF4-FFF2-40B4-BE49-F238E27FC236}">
                <a16:creationId xmlns:a16="http://schemas.microsoft.com/office/drawing/2014/main" id="{58AC77E2-1D9A-5DDB-0F12-219A7DD293FB}"/>
              </a:ext>
            </a:extLst>
          </p:cNvPr>
          <p:cNvPicPr>
            <a:picLocks noChangeAspect="1"/>
          </p:cNvPicPr>
          <p:nvPr/>
        </p:nvPicPr>
        <p:blipFill>
          <a:blip r:embed="rId2"/>
          <a:stretch>
            <a:fillRect/>
          </a:stretch>
        </p:blipFill>
        <p:spPr>
          <a:xfrm>
            <a:off x="6694084" y="2727201"/>
            <a:ext cx="4962274" cy="3903513"/>
          </a:xfrm>
          <a:prstGeom prst="rect">
            <a:avLst/>
          </a:prstGeom>
        </p:spPr>
      </p:pic>
      <p:pic>
        <p:nvPicPr>
          <p:cNvPr id="4" name="Picture 3">
            <a:extLst>
              <a:ext uri="{FF2B5EF4-FFF2-40B4-BE49-F238E27FC236}">
                <a16:creationId xmlns:a16="http://schemas.microsoft.com/office/drawing/2014/main" id="{508F1CA4-5236-F58C-952F-1A920B46A38B}"/>
              </a:ext>
            </a:extLst>
          </p:cNvPr>
          <p:cNvPicPr>
            <a:picLocks noChangeAspect="1"/>
          </p:cNvPicPr>
          <p:nvPr/>
        </p:nvPicPr>
        <p:blipFill>
          <a:blip r:embed="rId3"/>
          <a:stretch>
            <a:fillRect/>
          </a:stretch>
        </p:blipFill>
        <p:spPr>
          <a:xfrm>
            <a:off x="344876" y="2727201"/>
            <a:ext cx="6134055" cy="3939655"/>
          </a:xfrm>
          <a:prstGeom prst="rect">
            <a:avLst/>
          </a:prstGeom>
        </p:spPr>
      </p:pic>
    </p:spTree>
    <p:extLst>
      <p:ext uri="{BB962C8B-B14F-4D97-AF65-F5344CB8AC3E}">
        <p14:creationId xmlns:p14="http://schemas.microsoft.com/office/powerpoint/2010/main" val="30646928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33C245-528C-7269-0F80-85A15021447C}"/>
              </a:ext>
            </a:extLst>
          </p:cNvPr>
          <p:cNvSpPr txBox="1"/>
          <p:nvPr/>
        </p:nvSpPr>
        <p:spPr>
          <a:xfrm>
            <a:off x="645458" y="612844"/>
            <a:ext cx="10623177" cy="4524315"/>
          </a:xfrm>
          <a:prstGeom prst="rect">
            <a:avLst/>
          </a:prstGeom>
          <a:noFill/>
        </p:spPr>
        <p:txBody>
          <a:bodyPr wrap="square">
            <a:spAutoFit/>
          </a:bodyPr>
          <a:lstStyle/>
          <a:p>
            <a:pPr marL="800100" lvl="1" indent="-342900" algn="just">
              <a:buFont typeface="Arial" panose="020B0604020202020204" pitchFamily="34" charset="0"/>
              <a:buChar char="•"/>
            </a:pPr>
            <a:r>
              <a:rPr lang="en-US" sz="2400" dirty="0"/>
              <a:t>There is no unique transformation from CT energies (~30 to 140 keV) to 511 keV due to the possibility of independent variations in density and atomic number Z, which can allow two materials with different atomic numbers to have similar CT values and different attenuation coefficients at 511 keV. Conversely, it is possible for two distinct materials with the same value of attenuation coefficient at 511 keV to yield different CT numbers. This case arises if contrast agent or metallic or high-density implants are present in the CT image. </a:t>
            </a:r>
          </a:p>
          <a:p>
            <a:pPr marL="800100" lvl="1" indent="-342900" algn="just">
              <a:buFont typeface="Arial" panose="020B0604020202020204" pitchFamily="34" charset="0"/>
              <a:buChar char="•"/>
            </a:pPr>
            <a:r>
              <a:rPr lang="en-US" sz="2400" dirty="0"/>
              <a:t>if there are positional mismatches between the PET and CT images due to, for example, respiratory motion, there will also be errors introduced into the PET image. </a:t>
            </a:r>
          </a:p>
          <a:p>
            <a:pPr algn="just"/>
            <a:endParaRPr lang="en-US" sz="2400" dirty="0"/>
          </a:p>
        </p:txBody>
      </p:sp>
    </p:spTree>
    <p:extLst>
      <p:ext uri="{BB962C8B-B14F-4D97-AF65-F5344CB8AC3E}">
        <p14:creationId xmlns:p14="http://schemas.microsoft.com/office/powerpoint/2010/main" val="2758604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9ACC24-19F8-A73C-2EC0-1495A063A8CB}"/>
              </a:ext>
            </a:extLst>
          </p:cNvPr>
          <p:cNvSpPr txBox="1"/>
          <p:nvPr/>
        </p:nvSpPr>
        <p:spPr>
          <a:xfrm>
            <a:off x="1391771" y="1317811"/>
            <a:ext cx="9408458" cy="1569660"/>
          </a:xfrm>
          <a:prstGeom prst="rect">
            <a:avLst/>
          </a:prstGeom>
          <a:noFill/>
        </p:spPr>
        <p:txBody>
          <a:bodyPr wrap="square" rtlCol="0">
            <a:spAutoFit/>
          </a:bodyPr>
          <a:lstStyle/>
          <a:p>
            <a:pPr algn="just"/>
            <a:r>
              <a:rPr lang="en-US" sz="2400" dirty="0"/>
              <a:t>     As conclusion, while CT-based attenuation correction can lead to significant improvements in PET image quality, artifacts can arise from the presence of contrast agent, metallic or high-density implants, and respiratory motion.</a:t>
            </a:r>
          </a:p>
        </p:txBody>
      </p:sp>
      <p:sp>
        <p:nvSpPr>
          <p:cNvPr id="3" name="TextBox 2">
            <a:extLst>
              <a:ext uri="{FF2B5EF4-FFF2-40B4-BE49-F238E27FC236}">
                <a16:creationId xmlns:a16="http://schemas.microsoft.com/office/drawing/2014/main" id="{40B49115-AC70-2F3C-EF0D-C9A136A848CF}"/>
              </a:ext>
            </a:extLst>
          </p:cNvPr>
          <p:cNvSpPr txBox="1"/>
          <p:nvPr/>
        </p:nvSpPr>
        <p:spPr>
          <a:xfrm>
            <a:off x="4347989" y="4491318"/>
            <a:ext cx="3496022" cy="400110"/>
          </a:xfrm>
          <a:prstGeom prst="rect">
            <a:avLst/>
          </a:prstGeom>
          <a:noFill/>
        </p:spPr>
        <p:txBody>
          <a:bodyPr wrap="none" rtlCol="0">
            <a:spAutoFit/>
          </a:bodyPr>
          <a:lstStyle/>
          <a:p>
            <a:r>
              <a:rPr lang="en-US" sz="2000" b="1" dirty="0"/>
              <a:t>Thanks for your attention  </a:t>
            </a:r>
            <a:r>
              <a:rPr lang="en-US" sz="2000" b="1" dirty="0">
                <a:sym typeface="Wingdings" panose="05000000000000000000" pitchFamily="2" charset="2"/>
              </a:rPr>
              <a:t> </a:t>
            </a:r>
            <a:endParaRPr lang="en-US" sz="2000" b="1" dirty="0"/>
          </a:p>
        </p:txBody>
      </p:sp>
    </p:spTree>
    <p:extLst>
      <p:ext uri="{BB962C8B-B14F-4D97-AF65-F5344CB8AC3E}">
        <p14:creationId xmlns:p14="http://schemas.microsoft.com/office/powerpoint/2010/main" val="71818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C32CD-1587-620F-53A8-1905EBAB20F0}"/>
              </a:ext>
            </a:extLst>
          </p:cNvPr>
          <p:cNvSpPr>
            <a:spLocks noGrp="1"/>
          </p:cNvSpPr>
          <p:nvPr>
            <p:ph type="title"/>
          </p:nvPr>
        </p:nvSpPr>
        <p:spPr/>
        <p:txBody>
          <a:bodyPr/>
          <a:lstStyle/>
          <a:p>
            <a:r>
              <a:rPr lang="en-US" dirty="0"/>
              <a:t>CT or PET?</a:t>
            </a:r>
            <a:endParaRPr lang="fa-IR" dirty="0"/>
          </a:p>
        </p:txBody>
      </p:sp>
      <p:sp>
        <p:nvSpPr>
          <p:cNvPr id="3" name="Content Placeholder 2">
            <a:extLst>
              <a:ext uri="{FF2B5EF4-FFF2-40B4-BE49-F238E27FC236}">
                <a16:creationId xmlns:a16="http://schemas.microsoft.com/office/drawing/2014/main" id="{9A2CAAEA-A187-FCC2-B9C4-070F6E04ACA9}"/>
              </a:ext>
            </a:extLst>
          </p:cNvPr>
          <p:cNvSpPr>
            <a:spLocks noGrp="1"/>
          </p:cNvSpPr>
          <p:nvPr>
            <p:ph idx="1"/>
          </p:nvPr>
        </p:nvSpPr>
        <p:spPr/>
        <p:txBody>
          <a:bodyPr>
            <a:normAutofit/>
          </a:bodyPr>
          <a:lstStyle/>
          <a:p>
            <a:r>
              <a:rPr lang="en-US" dirty="0"/>
              <a:t>Compared to CT and MR images, PET images appear much blurrier and or noisier, due to the relatively limited number of photons that can be collected during an imaging study. In addition, detector resolution is poorer due to the detector physics. X-ray CT scanners can easily resolve points less than 1 mm in size, while PET scanners cannot reliably resolve point sources smaller than 4-5 mm at best, and closer to 10 mm in practice. However, this does not impair their high sensitivity to focal tracer concentrations or their usefulness in accurate quantitative functional imaging. </a:t>
            </a:r>
            <a:endParaRPr lang="fa-IR" dirty="0"/>
          </a:p>
        </p:txBody>
      </p:sp>
    </p:spTree>
    <p:extLst>
      <p:ext uri="{BB962C8B-B14F-4D97-AF65-F5344CB8AC3E}">
        <p14:creationId xmlns:p14="http://schemas.microsoft.com/office/powerpoint/2010/main" val="2337286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07A2C2-69BF-9A8F-94D9-F9167AB685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690" r="16329"/>
          <a:stretch/>
        </p:blipFill>
        <p:spPr>
          <a:xfrm>
            <a:off x="3114675" y="309282"/>
            <a:ext cx="5729288" cy="6239435"/>
          </a:xfrm>
          <a:prstGeom prst="rect">
            <a:avLst/>
          </a:prstGeom>
        </p:spPr>
      </p:pic>
    </p:spTree>
    <p:extLst>
      <p:ext uri="{BB962C8B-B14F-4D97-AF65-F5344CB8AC3E}">
        <p14:creationId xmlns:p14="http://schemas.microsoft.com/office/powerpoint/2010/main" val="2794837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A254D-E313-6E28-63DF-2FDAF865FBB0}"/>
              </a:ext>
            </a:extLst>
          </p:cNvPr>
          <p:cNvSpPr>
            <a:spLocks noGrp="1"/>
          </p:cNvSpPr>
          <p:nvPr>
            <p:ph type="title"/>
          </p:nvPr>
        </p:nvSpPr>
        <p:spPr/>
        <p:txBody>
          <a:bodyPr/>
          <a:lstStyle/>
          <a:p>
            <a:r>
              <a:rPr lang="en-US" dirty="0"/>
              <a:t>Radioactive Decay</a:t>
            </a:r>
            <a:endParaRPr lang="fa-IR" dirty="0"/>
          </a:p>
        </p:txBody>
      </p:sp>
      <p:pic>
        <p:nvPicPr>
          <p:cNvPr id="6" name="Content Placeholder 5">
            <a:extLst>
              <a:ext uri="{FF2B5EF4-FFF2-40B4-BE49-F238E27FC236}">
                <a16:creationId xmlns:a16="http://schemas.microsoft.com/office/drawing/2014/main" id="{072E95E1-8947-CC28-FA6B-12188EDDCE5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44706" y="3863787"/>
            <a:ext cx="8588188" cy="2190563"/>
          </a:xfrm>
        </p:spPr>
      </p:pic>
      <p:sp>
        <p:nvSpPr>
          <p:cNvPr id="4" name="Content Placeholder 3">
            <a:extLst>
              <a:ext uri="{FF2B5EF4-FFF2-40B4-BE49-F238E27FC236}">
                <a16:creationId xmlns:a16="http://schemas.microsoft.com/office/drawing/2014/main" id="{89564002-5BC0-3554-C5AC-DFE06AC8C559}"/>
              </a:ext>
            </a:extLst>
          </p:cNvPr>
          <p:cNvSpPr>
            <a:spLocks noGrp="1"/>
          </p:cNvSpPr>
          <p:nvPr>
            <p:ph sz="half" idx="2"/>
          </p:nvPr>
        </p:nvSpPr>
        <p:spPr>
          <a:xfrm>
            <a:off x="502025" y="1825625"/>
            <a:ext cx="10851776" cy="2190563"/>
          </a:xfrm>
        </p:spPr>
        <p:txBody>
          <a:bodyPr>
            <a:normAutofit/>
          </a:bodyPr>
          <a:lstStyle/>
          <a:p>
            <a:r>
              <a:rPr lang="en-US" dirty="0"/>
              <a:t>The decay process follows an exponential law. Most common in PET is 18F, which has a half-life of 109 minutes. After some time t, the activity left, A(t), is proportional to the initial number, A(0), and an exponential  involving the half-life, τ, of the nuclide:</a:t>
            </a:r>
            <a:endParaRPr lang="fa-IR" dirty="0"/>
          </a:p>
          <a:p>
            <a:endParaRPr lang="fa-IR" dirty="0"/>
          </a:p>
        </p:txBody>
      </p:sp>
    </p:spTree>
    <p:extLst>
      <p:ext uri="{BB962C8B-B14F-4D97-AF65-F5344CB8AC3E}">
        <p14:creationId xmlns:p14="http://schemas.microsoft.com/office/powerpoint/2010/main" val="3602911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EBF2138-689B-C626-484B-F65276CFCB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8211" y="286871"/>
            <a:ext cx="10372165" cy="6284258"/>
          </a:xfrm>
        </p:spPr>
      </p:pic>
    </p:spTree>
    <p:extLst>
      <p:ext uri="{BB962C8B-B14F-4D97-AF65-F5344CB8AC3E}">
        <p14:creationId xmlns:p14="http://schemas.microsoft.com/office/powerpoint/2010/main" val="4212279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D510-8D5B-312E-E9A3-5698D1F066BE}"/>
              </a:ext>
            </a:extLst>
          </p:cNvPr>
          <p:cNvSpPr>
            <a:spLocks noGrp="1"/>
          </p:cNvSpPr>
          <p:nvPr>
            <p:ph type="title"/>
          </p:nvPr>
        </p:nvSpPr>
        <p:spPr/>
        <p:txBody>
          <a:bodyPr/>
          <a:lstStyle/>
          <a:p>
            <a:r>
              <a:rPr lang="en-US" dirty="0"/>
              <a:t>Positron Emission and Annihilation:</a:t>
            </a:r>
            <a:endParaRPr lang="fa-IR" dirty="0"/>
          </a:p>
        </p:txBody>
      </p:sp>
      <p:sp>
        <p:nvSpPr>
          <p:cNvPr id="3" name="Content Placeholder 2">
            <a:extLst>
              <a:ext uri="{FF2B5EF4-FFF2-40B4-BE49-F238E27FC236}">
                <a16:creationId xmlns:a16="http://schemas.microsoft.com/office/drawing/2014/main" id="{798340AC-505A-D601-62B1-445701AC379B}"/>
              </a:ext>
            </a:extLst>
          </p:cNvPr>
          <p:cNvSpPr>
            <a:spLocks noGrp="1"/>
          </p:cNvSpPr>
          <p:nvPr>
            <p:ph idx="1"/>
          </p:nvPr>
        </p:nvSpPr>
        <p:spPr/>
        <p:txBody>
          <a:bodyPr>
            <a:normAutofit fontScale="92500" lnSpcReduction="10000"/>
          </a:bodyPr>
          <a:lstStyle/>
          <a:p>
            <a:pPr marL="0" indent="0">
              <a:buNone/>
            </a:pPr>
            <a:r>
              <a:rPr lang="en-US" dirty="0"/>
              <a:t>In β+ (positron) decay , a nuclide transforms one of its core protons (p) into a neutron (n) and emits a positron (β+ ), essentially a positively charged electron, and a neutrino (ν): p → n + β+ + ν.                                                       The average positron range in matter depends on the positron’s energy and material characteristics, such as the density and the atomic number. At the end of its path, the positron, being anti-matter to electrons, will annihilate (recombine) with an atomic electron. In the annihilation, electron and positron convert 3 their mass into energy and produce a pair of 511 keV annihilation photons traveling in opposite directions. The 511 keV photon energy (E) comes from Einstein's famous equation E = mc2 , where m is the mass of the electron or positron and c is the speed of light. This annihilation radiation is what is detected in PET.</a:t>
            </a:r>
            <a:endParaRPr lang="fa-IR" dirty="0"/>
          </a:p>
        </p:txBody>
      </p:sp>
    </p:spTree>
    <p:extLst>
      <p:ext uri="{BB962C8B-B14F-4D97-AF65-F5344CB8AC3E}">
        <p14:creationId xmlns:p14="http://schemas.microsoft.com/office/powerpoint/2010/main" val="1964136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2CBB2-B541-DAE7-E169-4A671B16CF75}"/>
              </a:ext>
            </a:extLst>
          </p:cNvPr>
          <p:cNvSpPr>
            <a:spLocks noGrp="1"/>
          </p:cNvSpPr>
          <p:nvPr>
            <p:ph type="title"/>
          </p:nvPr>
        </p:nvSpPr>
        <p:spPr/>
        <p:txBody>
          <a:bodyPr/>
          <a:lstStyle/>
          <a:p>
            <a:r>
              <a:rPr lang="en-US" dirty="0"/>
              <a:t>Interaction of Photons with Matter:</a:t>
            </a:r>
            <a:endParaRPr lang="fa-IR" dirty="0"/>
          </a:p>
        </p:txBody>
      </p:sp>
      <p:sp>
        <p:nvSpPr>
          <p:cNvPr id="3" name="Content Placeholder 2">
            <a:extLst>
              <a:ext uri="{FF2B5EF4-FFF2-40B4-BE49-F238E27FC236}">
                <a16:creationId xmlns:a16="http://schemas.microsoft.com/office/drawing/2014/main" id="{597FA273-7A76-B7A2-AFEE-79D6C8B58FE9}"/>
              </a:ext>
            </a:extLst>
          </p:cNvPr>
          <p:cNvSpPr>
            <a:spLocks noGrp="1"/>
          </p:cNvSpPr>
          <p:nvPr>
            <p:ph idx="1"/>
          </p:nvPr>
        </p:nvSpPr>
        <p:spPr/>
        <p:txBody>
          <a:bodyPr/>
          <a:lstStyle/>
          <a:p>
            <a:r>
              <a:rPr lang="en-US" dirty="0"/>
              <a:t>Compton scatter and other interactions lead to an attenuation of the annihilation photons. The number of photons that are observed in a straight line from where they were produced decreases exponentially with increasing length of the material traversed. The thickness of soft tissue required to reduce the intensity of a beam by one half is approximately 7 cm, as opposed to 3-4 cm for x-rays. This after ~14 cm of soft tissue the 511 keV annihilation photon flux would be reduced to ¼ of its original intensity, and through the abdomen the photon flux can be reduced to 1/50 of its original intensity. Thus attenuation is often the dominant factor in PET image quality, especially for thicker patients</a:t>
            </a:r>
            <a:endParaRPr lang="fa-IR" dirty="0"/>
          </a:p>
        </p:txBody>
      </p:sp>
    </p:spTree>
    <p:extLst>
      <p:ext uri="{BB962C8B-B14F-4D97-AF65-F5344CB8AC3E}">
        <p14:creationId xmlns:p14="http://schemas.microsoft.com/office/powerpoint/2010/main" val="1381711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2190</Words>
  <Application>Microsoft Office PowerPoint</Application>
  <PresentationFormat>Widescreen</PresentationFormat>
  <Paragraphs>101</Paragraphs>
  <Slides>35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PHYSICS of  PET SCAN</vt:lpstr>
      <vt:lpstr>What Makes PET(positron emission tomography) Useful?</vt:lpstr>
      <vt:lpstr>PET imaging with oxygen-15 indirectly measures blood flow to the brain. In this method, increased radioactivity signal indicates increased blood flow which is assumed to correlate with increased brain activity.</vt:lpstr>
      <vt:lpstr>CT or PET?</vt:lpstr>
      <vt:lpstr>PowerPoint Presentation</vt:lpstr>
      <vt:lpstr>Radioactive Decay</vt:lpstr>
      <vt:lpstr>PowerPoint Presentation</vt:lpstr>
      <vt:lpstr>Positron Emission and Annihilation:</vt:lpstr>
      <vt:lpstr>Interaction of Photons with Matter:</vt:lpstr>
      <vt:lpstr>Data Acquisition:</vt:lpstr>
      <vt:lpstr>The most commonly used photo detectors for PET are photo-multiplier tubes (PMTs). PMTs are vacuum tubes with a photo cathode where incoming light photons produce electrons that are accelerated and amplified. The resulting electrical current is proportional to the number of initial scintillation photons and therefore to the energy deposited in the scintillation crystal by the PET photon</vt:lpstr>
      <vt:lpstr>Data Correction</vt:lpstr>
      <vt:lpstr>Attenuation Correction (AC)</vt:lpstr>
      <vt:lpstr>PowerPoint Presentation</vt:lpstr>
      <vt:lpstr>PowerPoint Presentation</vt:lpstr>
      <vt:lpstr>2D versus 3D acquisitions</vt:lpstr>
      <vt:lpstr>PowerPoint Presentation</vt:lpstr>
      <vt:lpstr>PowerPoint Presentation</vt:lpstr>
      <vt:lpstr>2D or 3D? That’s the question</vt:lpstr>
      <vt:lpstr>Image Reconstruction</vt:lpstr>
      <vt:lpstr>PowerPoint Presentation</vt:lpstr>
      <vt:lpstr>PowerPoint Presentation</vt:lpstr>
      <vt:lpstr>PowerPoint Presentation</vt:lpstr>
      <vt:lpstr>Smoothing process</vt:lpstr>
      <vt:lpstr>PowerPoint Presentation</vt:lpstr>
      <vt:lpstr>PowerPoint Presentation</vt:lpstr>
      <vt:lpstr>Comparison with other scans/tests</vt:lpstr>
      <vt:lpstr>PowerPoint Presentation</vt:lpstr>
      <vt:lpstr>PET/CT Scanner Design</vt:lpstr>
      <vt:lpstr>PowerPoint Presentation</vt:lpstr>
      <vt:lpstr>PowerPoint Presentation</vt:lpstr>
      <vt:lpstr>CT-based Attenuation Correction (CTAC)</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PET(positron emission tomography) Useful?</dc:title>
  <dc:creator>Danial Rahimi</dc:creator>
  <cp:lastModifiedBy>Moein Derakhshan</cp:lastModifiedBy>
  <cp:revision>5</cp:revision>
  <dcterms:created xsi:type="dcterms:W3CDTF">2023-06-28T00:44:03Z</dcterms:created>
  <dcterms:modified xsi:type="dcterms:W3CDTF">2024-01-02T19:22:09Z</dcterms:modified>
</cp:coreProperties>
</file>